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1" r:id="rId1"/>
  </p:sldMasterIdLst>
  <p:notesMasterIdLst>
    <p:notesMasterId r:id="rId44"/>
  </p:notesMasterIdLst>
  <p:sldIdLst>
    <p:sldId id="256" r:id="rId2"/>
    <p:sldId id="1866" r:id="rId3"/>
    <p:sldId id="258" r:id="rId4"/>
    <p:sldId id="1867" r:id="rId5"/>
    <p:sldId id="1782" r:id="rId6"/>
    <p:sldId id="1783" r:id="rId7"/>
    <p:sldId id="368" r:id="rId8"/>
    <p:sldId id="1864" r:id="rId9"/>
    <p:sldId id="1855" r:id="rId10"/>
    <p:sldId id="1856" r:id="rId11"/>
    <p:sldId id="1857" r:id="rId12"/>
    <p:sldId id="1865" r:id="rId13"/>
    <p:sldId id="371" r:id="rId14"/>
    <p:sldId id="1868" r:id="rId15"/>
    <p:sldId id="1869" r:id="rId16"/>
    <p:sldId id="1870" r:id="rId17"/>
    <p:sldId id="1871" r:id="rId18"/>
    <p:sldId id="1872" r:id="rId19"/>
    <p:sldId id="1873" r:id="rId20"/>
    <p:sldId id="1874" r:id="rId21"/>
    <p:sldId id="1875" r:id="rId22"/>
    <p:sldId id="1876" r:id="rId23"/>
    <p:sldId id="386" r:id="rId24"/>
    <p:sldId id="1877" r:id="rId25"/>
    <p:sldId id="388" r:id="rId26"/>
    <p:sldId id="399" r:id="rId27"/>
    <p:sldId id="1882" r:id="rId28"/>
    <p:sldId id="1883" r:id="rId29"/>
    <p:sldId id="1884" r:id="rId30"/>
    <p:sldId id="1920" r:id="rId31"/>
    <p:sldId id="1921" r:id="rId32"/>
    <p:sldId id="1878" r:id="rId33"/>
    <p:sldId id="1840" r:id="rId34"/>
    <p:sldId id="1922" r:id="rId35"/>
    <p:sldId id="1845" r:id="rId36"/>
    <p:sldId id="1779" r:id="rId37"/>
    <p:sldId id="1923" r:id="rId38"/>
    <p:sldId id="1924" r:id="rId39"/>
    <p:sldId id="422" r:id="rId40"/>
    <p:sldId id="421" r:id="rId41"/>
    <p:sldId id="1906" r:id="rId42"/>
    <p:sldId id="192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98"/>
    <p:restoredTop sz="96327"/>
  </p:normalViewPr>
  <p:slideViewPr>
    <p:cSldViewPr snapToGrid="0">
      <p:cViewPr varScale="1">
        <p:scale>
          <a:sx n="108" d="100"/>
          <a:sy n="108" d="100"/>
        </p:scale>
        <p:origin x="232" y="1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735C86-593D-1749-A2DA-368BAAB8EE94}" type="datetimeFigureOut">
              <a:rPr lang="en-US" smtClean="0"/>
              <a:t>7/28/23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9C0536-8888-304A-B59F-028BD262F776}" type="slidenum">
              <a:rPr lang="en-US" smtClean="0"/>
              <a:t>‹#›</a:t>
            </a:fld>
            <a:endParaRPr lang="en-US"/>
          </a:p>
        </p:txBody>
      </p:sp>
    </p:spTree>
    <p:extLst>
      <p:ext uri="{BB962C8B-B14F-4D97-AF65-F5344CB8AC3E}">
        <p14:creationId xmlns:p14="http://schemas.microsoft.com/office/powerpoint/2010/main" val="4011406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3418504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2836456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err="1">
                <a:solidFill>
                  <a:schemeClr val="tx1"/>
                </a:solidFill>
                <a:effectLst/>
                <a:latin typeface="+mn-lt"/>
                <a:ea typeface="+mn-ea"/>
                <a:cs typeface="+mn-cs"/>
              </a:rPr>
              <a:t>Wji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002448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have more than two output classes?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multinomial classification, such as assigning a part-of-speech tag,</a:t>
            </a:r>
            <a:r>
              <a:rPr lang="en-US" dirty="0"/>
              <a:t> we just add more output units (one for each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might have one output node for each potential part-of-speech, whose output value is the probability of that part-of-speech,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output layer thus gives a probability distribution across the output nodes.   We use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compute this distribution,  just as for multinomial 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means we can think of a neural network classifier with one hidden layer as building a vector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which is a hidden layer representation of the input, and then running standard logistic regression on the features that the network develops in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By contrast, in Chapter 5 the features were mainly designed by hand via feature templates. So a neural network is like logistic regression, but (a) with many layers, since a deep neural network is like layer after layer of logistic regression classifiers, and (b) rather than forming the features by feature templates, the prior layers of the network induce the feature representations themselves.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4151938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equations, we've put them here on the top, thus require five intermediate derivatives: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as follows (making use of the fact that the derivative of a sum is the sum </a:t>
            </a:r>
            <a:endParaRPr lang="en-US" dirty="0"/>
          </a:p>
          <a:p>
            <a:r>
              <a:rPr lang="en-US" sz="1200" kern="1200" dirty="0">
                <a:solidFill>
                  <a:schemeClr val="tx1"/>
                </a:solidFill>
                <a:effectLst/>
                <a:latin typeface="+mn-lt"/>
                <a:ea typeface="+mn-ea"/>
                <a:cs typeface="+mn-cs"/>
              </a:rPr>
              <a:t>of the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54938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658086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a:t>
            </a:r>
          </a:p>
          <a:p>
            <a:endParaRPr lang="en-US" sz="12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sz="120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762877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419458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We're already seen the sigmoid for logistic regression: 1 over 1 plus exp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100903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function that a simple unit with a sigmoid activation function is computing from an input x, a weight vector w, and a bias term b</a:t>
            </a:r>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052184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picture of the unit again, showing the pieces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068264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tanh function has the nice properties of being smoothly differentiable and mapping outlier values toward the mean.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3813090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2836456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go back to logistic regression.  We can think of binary logistic regression as a 1-layer network (</a:t>
            </a:r>
            <a:r>
              <a:rPr lang="en-US" sz="1200" dirty="0"/>
              <a:t>we don't count the input layer in counting layers!).  So we have an  input layer we could call layer 0 consisting of a vector x, we multiply x b a weight matrix, add a scalar bias, and then the 1</a:t>
            </a:r>
            <a:r>
              <a:rPr lang="en-US" sz="1200" baseline="30000" dirty="0"/>
              <a:t>st</a:t>
            </a:r>
            <a:r>
              <a:rPr lang="en-US" sz="1200" dirty="0"/>
              <a:t> layer, the output layer computes a a scalar y as a sigmoid of w dot x + b.</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655930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multinomial Logistic Regression, where instead of a single sigmoid at the output, we have a </a:t>
            </a:r>
            <a:r>
              <a:rPr lang="en-US" dirty="0" err="1"/>
              <a:t>softmax</a:t>
            </a:r>
            <a:r>
              <a:rPr lang="en-US" dirty="0"/>
              <a:t> to turn the output values into probabilities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7425727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7/28/23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0722274-0FAA-4649-AA4E-4210F4F32167}" type="slidenum">
              <a:rPr lang="en-US" smtClean="0"/>
              <a:t>‹#›</a:t>
            </a:fld>
            <a:endParaRPr lang="en-US"/>
          </a:p>
        </p:txBody>
      </p:sp>
    </p:spTree>
    <p:extLst>
      <p:ext uri="{BB962C8B-B14F-4D97-AF65-F5344CB8AC3E}">
        <p14:creationId xmlns:p14="http://schemas.microsoft.com/office/powerpoint/2010/main" val="65007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DBD16-5BFB-4D9F-9646-C75D1B53BBB6}" type="datetimeFigureOut">
              <a:rPr lang="en-US" smtClean="0"/>
              <a:pPr/>
              <a:t>7/28/23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635452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pPr/>
              <a:t>7/28/23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031009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pPr/>
              <a:t>7/28/23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60187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CADBD16-5BFB-4D9F-9646-C75D1B53BBB6}" type="datetimeFigureOut">
              <a:rPr lang="en-US" smtClean="0"/>
              <a:t>7/28/23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0722274-0FAA-4649-AA4E-4210F4F32167}" type="slidenum">
              <a:rPr lang="en-US" smtClean="0"/>
              <a:t>‹#›</a:t>
            </a:fld>
            <a:endParaRPr lang="en-US"/>
          </a:p>
        </p:txBody>
      </p:sp>
    </p:spTree>
    <p:extLst>
      <p:ext uri="{BB962C8B-B14F-4D97-AF65-F5344CB8AC3E}">
        <p14:creationId xmlns:p14="http://schemas.microsoft.com/office/powerpoint/2010/main" val="4257683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pPr/>
              <a:t>7/28/23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207068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pPr/>
              <a:t>7/28/23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0722274-0FAA-4649-AA4E-4210F4F32167}"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5671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CADBD16-5BFB-4D9F-9646-C75D1B53BBB6}" type="datetimeFigureOut">
              <a:rPr lang="en-US" smtClean="0"/>
              <a:t>7/28/23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9379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7/28/23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150196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7/28/23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651520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7/28/23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965347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CADBD16-5BFB-4D9F-9646-C75D1B53BBB6}" type="datetimeFigureOut">
              <a:rPr lang="en-US" smtClean="0"/>
              <a:pPr/>
              <a:t>7/28/23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28805950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4.emf"/></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05081-3F11-7FB9-20D6-B2B1C547BC7F}"/>
              </a:ext>
            </a:extLst>
          </p:cNvPr>
          <p:cNvSpPr>
            <a:spLocks noGrp="1"/>
          </p:cNvSpPr>
          <p:nvPr>
            <p:ph type="ctrTitle"/>
          </p:nvPr>
        </p:nvSpPr>
        <p:spPr>
          <a:xfrm>
            <a:off x="6556100" y="1360493"/>
            <a:ext cx="4972511" cy="3106732"/>
          </a:xfrm>
        </p:spPr>
        <p:txBody>
          <a:bodyPr anchor="b">
            <a:normAutofit/>
          </a:bodyPr>
          <a:lstStyle/>
          <a:p>
            <a:r>
              <a:rPr lang="en-US" sz="7200" dirty="0"/>
              <a:t>BUS 243</a:t>
            </a:r>
          </a:p>
        </p:txBody>
      </p:sp>
      <p:sp>
        <p:nvSpPr>
          <p:cNvPr id="3" name="Subtitle 2">
            <a:extLst>
              <a:ext uri="{FF2B5EF4-FFF2-40B4-BE49-F238E27FC236}">
                <a16:creationId xmlns:a16="http://schemas.microsoft.com/office/drawing/2014/main" id="{A53E69CA-7612-B84D-2041-FFFFC9D67010}"/>
              </a:ext>
            </a:extLst>
          </p:cNvPr>
          <p:cNvSpPr>
            <a:spLocks noGrp="1"/>
          </p:cNvSpPr>
          <p:nvPr>
            <p:ph type="subTitle" idx="1"/>
          </p:nvPr>
        </p:nvSpPr>
        <p:spPr>
          <a:xfrm>
            <a:off x="6556100" y="4687316"/>
            <a:ext cx="4972512" cy="1517088"/>
          </a:xfrm>
        </p:spPr>
        <p:txBody>
          <a:bodyPr>
            <a:normAutofit/>
          </a:bodyPr>
          <a:lstStyle/>
          <a:p>
            <a:r>
              <a:rPr lang="en-US" dirty="0"/>
              <a:t>Lecture 6: Introduction </a:t>
            </a:r>
            <a:r>
              <a:rPr lang="en-US"/>
              <a:t>to Neural Net</a:t>
            </a:r>
            <a:endParaRPr lang="en-US" dirty="0"/>
          </a:p>
        </p:txBody>
      </p:sp>
      <p:pic>
        <p:nvPicPr>
          <p:cNvPr id="13" name="Picture 3" descr="Holographic neon on a shiny background">
            <a:extLst>
              <a:ext uri="{FF2B5EF4-FFF2-40B4-BE49-F238E27FC236}">
                <a16:creationId xmlns:a16="http://schemas.microsoft.com/office/drawing/2014/main" id="{866D7458-8D20-ABBB-EEBA-B5E69BFCDB60}"/>
              </a:ext>
            </a:extLst>
          </p:cNvPr>
          <p:cNvPicPr>
            <a:picLocks noChangeAspect="1"/>
          </p:cNvPicPr>
          <p:nvPr/>
        </p:nvPicPr>
        <p:blipFill rotWithShape="1">
          <a:blip r:embed="rId2"/>
          <a:srcRect l="20335" r="20334" b="-1"/>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16" name="Freeform: Shape 19">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Tree>
    <p:extLst>
      <p:ext uri="{BB962C8B-B14F-4D97-AF65-F5344CB8AC3E}">
        <p14:creationId xmlns:p14="http://schemas.microsoft.com/office/powerpoint/2010/main" val="3034623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DF17-E66F-5C42-A8B4-28FF8FC36FAB}"/>
              </a:ext>
            </a:extLst>
          </p:cNvPr>
          <p:cNvSpPr>
            <a:spLocks noGrp="1"/>
          </p:cNvSpPr>
          <p:nvPr>
            <p:ph type="title"/>
          </p:nvPr>
        </p:nvSpPr>
        <p:spPr/>
        <p:txBody>
          <a:bodyPr/>
          <a:lstStyle/>
          <a:p>
            <a:r>
              <a:rPr lang="en-US" dirty="0"/>
              <a:t>Final function the unit is computing</a:t>
            </a:r>
          </a:p>
        </p:txBody>
      </p:sp>
      <p:pic>
        <p:nvPicPr>
          <p:cNvPr id="4" name="Content Placeholder 3">
            <a:extLst>
              <a:ext uri="{FF2B5EF4-FFF2-40B4-BE49-F238E27FC236}">
                <a16:creationId xmlns:a16="http://schemas.microsoft.com/office/drawing/2014/main" id="{DE9D6472-ACE9-6744-BE3C-1CBDBD0F02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8773" y="3048000"/>
            <a:ext cx="7540977" cy="1219200"/>
          </a:xfrm>
          <a:prstGeom prst="rect">
            <a:avLst/>
          </a:prstGeom>
        </p:spPr>
      </p:pic>
    </p:spTree>
    <p:extLst>
      <p:ext uri="{BB962C8B-B14F-4D97-AF65-F5344CB8AC3E}">
        <p14:creationId xmlns:p14="http://schemas.microsoft.com/office/powerpoint/2010/main" val="3387500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11</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6143045" y="1344817"/>
            <a:ext cx="4790299" cy="4899169"/>
          </a:xfrm>
          <a:prstGeom prst="rect">
            <a:avLst/>
          </a:prstGeom>
        </p:spPr>
      </p:pic>
      <p:cxnSp>
        <p:nvCxnSpPr>
          <p:cNvPr id="19" name="Straight Arrow Connector 18"/>
          <p:cNvCxnSpPr>
            <a:stCxn id="14" idx="3"/>
          </p:cNvCxnSpPr>
          <p:nvPr/>
        </p:nvCxnSpPr>
        <p:spPr bwMode="auto">
          <a:xfrm>
            <a:off x="1903196" y="3456205"/>
            <a:ext cx="332005" cy="2817595"/>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3759202" y="4895815"/>
            <a:ext cx="1972271" cy="666786"/>
          </a:xfrm>
          <a:prstGeom prst="rect">
            <a:avLst/>
          </a:prstGeom>
          <a:noFill/>
        </p:spPr>
        <p:txBody>
          <a:bodyPr wrap="none" rtlCol="0">
            <a:spAutoFit/>
          </a:bodyPr>
          <a:lstStyle/>
          <a:p>
            <a:r>
              <a:rPr lang="en-US" sz="3733" dirty="0">
                <a:solidFill>
                  <a:srgbClr val="981535"/>
                </a:solidFill>
              </a:rPr>
              <a:t>Weights</a:t>
            </a:r>
          </a:p>
        </p:txBody>
      </p:sp>
      <p:sp>
        <p:nvSpPr>
          <p:cNvPr id="52" name="TextBox 51"/>
          <p:cNvSpPr txBox="1"/>
          <p:nvPr/>
        </p:nvSpPr>
        <p:spPr>
          <a:xfrm>
            <a:off x="3251200" y="5562600"/>
            <a:ext cx="2546146" cy="666786"/>
          </a:xfrm>
          <a:prstGeom prst="rect">
            <a:avLst/>
          </a:prstGeom>
          <a:noFill/>
        </p:spPr>
        <p:txBody>
          <a:bodyPr wrap="none" rtlCol="0">
            <a:spAutoFit/>
          </a:bodyPr>
          <a:lstStyle/>
          <a:p>
            <a:r>
              <a:rPr lang="en-US" sz="3733" dirty="0">
                <a:solidFill>
                  <a:srgbClr val="981535"/>
                </a:solidFill>
              </a:rPr>
              <a:t>Input layer</a:t>
            </a:r>
          </a:p>
        </p:txBody>
      </p:sp>
      <p:sp>
        <p:nvSpPr>
          <p:cNvPr id="53" name="TextBox 52"/>
          <p:cNvSpPr txBox="1"/>
          <p:nvPr/>
        </p:nvSpPr>
        <p:spPr>
          <a:xfrm>
            <a:off x="3352800" y="3905215"/>
            <a:ext cx="3349250" cy="666786"/>
          </a:xfrm>
          <a:prstGeom prst="rect">
            <a:avLst/>
          </a:prstGeom>
          <a:noFill/>
        </p:spPr>
        <p:txBody>
          <a:bodyPr wrap="none" rtlCol="0">
            <a:spAutoFit/>
          </a:bodyPr>
          <a:lstStyle/>
          <a:p>
            <a:r>
              <a:rPr lang="en-US" sz="3733" dirty="0">
                <a:solidFill>
                  <a:srgbClr val="981535"/>
                </a:solidFill>
              </a:rPr>
              <a:t>Weighted sum</a:t>
            </a:r>
          </a:p>
        </p:txBody>
      </p:sp>
      <p:sp>
        <p:nvSpPr>
          <p:cNvPr id="54" name="TextBox 53"/>
          <p:cNvSpPr txBox="1"/>
          <p:nvPr/>
        </p:nvSpPr>
        <p:spPr>
          <a:xfrm>
            <a:off x="756715" y="2676435"/>
            <a:ext cx="6653616" cy="666786"/>
          </a:xfrm>
          <a:prstGeom prst="rect">
            <a:avLst/>
          </a:prstGeom>
          <a:noFill/>
        </p:spPr>
        <p:txBody>
          <a:bodyPr wrap="none" rtlCol="0">
            <a:spAutoFit/>
          </a:bodyPr>
          <a:lstStyle/>
          <a:p>
            <a:r>
              <a:rPr lang="en-US" sz="3733" dirty="0">
                <a:solidFill>
                  <a:srgbClr val="981535"/>
                </a:solidFill>
              </a:rPr>
              <a:t>Non-linear activation function</a:t>
            </a:r>
          </a:p>
        </p:txBody>
      </p:sp>
      <p:sp>
        <p:nvSpPr>
          <p:cNvPr id="55" name="TextBox 54"/>
          <p:cNvSpPr txBox="1"/>
          <p:nvPr/>
        </p:nvSpPr>
        <p:spPr>
          <a:xfrm>
            <a:off x="2438400" y="1295400"/>
            <a:ext cx="3005118" cy="666786"/>
          </a:xfrm>
          <a:prstGeom prst="rect">
            <a:avLst/>
          </a:prstGeom>
          <a:noFill/>
        </p:spPr>
        <p:txBody>
          <a:bodyPr wrap="none" rtlCol="0">
            <a:spAutoFit/>
          </a:bodyPr>
          <a:lstStyle/>
          <a:p>
            <a:r>
              <a:rPr lang="en-US" sz="3733"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9677403" y="4724400"/>
            <a:ext cx="1107996" cy="666786"/>
          </a:xfrm>
          <a:prstGeom prst="rect">
            <a:avLst/>
          </a:prstGeom>
          <a:noFill/>
        </p:spPr>
        <p:txBody>
          <a:bodyPr wrap="none" rtlCol="0">
            <a:spAutoFit/>
          </a:bodyPr>
          <a:lstStyle/>
          <a:p>
            <a:r>
              <a:rPr lang="en-US" sz="3733" dirty="0">
                <a:solidFill>
                  <a:srgbClr val="981535"/>
                </a:solidFill>
              </a:rPr>
              <a:t>bias</a:t>
            </a:r>
          </a:p>
        </p:txBody>
      </p:sp>
      <p:sp>
        <p:nvSpPr>
          <p:cNvPr id="4" name="Title 3">
            <a:extLst>
              <a:ext uri="{FF2B5EF4-FFF2-40B4-BE49-F238E27FC236}">
                <a16:creationId xmlns:a16="http://schemas.microsoft.com/office/drawing/2014/main" id="{D266D49B-C239-043E-DA70-6063A6ABF40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7882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79F5-9495-4787-6CCE-A24B2725AED5}"/>
              </a:ext>
            </a:extLst>
          </p:cNvPr>
          <p:cNvSpPr>
            <a:spLocks noGrp="1"/>
          </p:cNvSpPr>
          <p:nvPr>
            <p:ph type="title"/>
          </p:nvPr>
        </p:nvSpPr>
        <p:spPr/>
        <p:txBody>
          <a:bodyPr/>
          <a:lstStyle/>
          <a:p>
            <a:r>
              <a:rPr lang="en-US" b="1"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03B9F4D-E5ED-1FD1-5EAF-BBD19ACCEEEF}"/>
                  </a:ext>
                </a:extLst>
              </p:cNvPr>
              <p:cNvSpPr>
                <a:spLocks noGrp="1"/>
              </p:cNvSpPr>
              <p:nvPr>
                <p:ph idx="1"/>
              </p:nvPr>
            </p:nvSpPr>
            <p:spPr/>
            <p:txBody>
              <a:bodyPr>
                <a:normAutofit fontScale="85000" lnSpcReduction="10000"/>
              </a:bodyPr>
              <a:lstStyle/>
              <a:p>
                <a:pPr>
                  <a:lnSpc>
                    <a:spcPct val="150000"/>
                  </a:lnSpc>
                </a:pPr>
                <a:r>
                  <a:rPr lang="en-US" sz="3200" dirty="0"/>
                  <a:t>Suppose a unit has:</a:t>
                </a:r>
              </a:p>
              <a:p>
                <a:pPr lvl="1">
                  <a:lnSpc>
                    <a:spcPct val="150000"/>
                  </a:lnSpc>
                </a:pPr>
                <a14:m>
                  <m:oMath xmlns:m="http://schemas.openxmlformats.org/officeDocument/2006/math">
                    <m:r>
                      <a:rPr lang="en-US" sz="2800" b="0" i="1" smtClean="0">
                        <a:latin typeface="Cambria Math" panose="02040503050406030204" pitchFamily="18" charset="0"/>
                      </a:rPr>
                      <m:t>𝑤</m:t>
                    </m:r>
                    <m:r>
                      <a:rPr lang="en-US" sz="2800" b="0" i="1" smtClean="0">
                        <a:latin typeface="Cambria Math" panose="02040503050406030204" pitchFamily="18" charset="0"/>
                      </a:rPr>
                      <m:t>=[0.2,0.3,0.9]</m:t>
                    </m:r>
                  </m:oMath>
                </a14:m>
                <a:endParaRPr lang="en-US" sz="2800" dirty="0"/>
              </a:p>
              <a:p>
                <a:pPr lvl="1">
                  <a:lnSpc>
                    <a:spcPct val="150000"/>
                  </a:lnSpc>
                </a:pPr>
                <a14:m>
                  <m:oMath xmlns:m="http://schemas.openxmlformats.org/officeDocument/2006/math">
                    <m:r>
                      <a:rPr lang="en-US" sz="2800" b="0" i="1" smtClean="0">
                        <a:latin typeface="Cambria Math" panose="02040503050406030204" pitchFamily="18" charset="0"/>
                      </a:rPr>
                      <m:t>𝑏</m:t>
                    </m:r>
                    <m:r>
                      <a:rPr lang="en-US" sz="2800" b="0" i="1" smtClean="0">
                        <a:latin typeface="Cambria Math" panose="02040503050406030204" pitchFamily="18" charset="0"/>
                      </a:rPr>
                      <m:t>=0.5</m:t>
                    </m:r>
                  </m:oMath>
                </a14:m>
                <a:endParaRPr lang="en-US" sz="2800" dirty="0"/>
              </a:p>
              <a:p>
                <a:pPr>
                  <a:lnSpc>
                    <a:spcPct val="150000"/>
                  </a:lnSpc>
                </a:pPr>
                <a:r>
                  <a:rPr lang="en-US" sz="3200" dirty="0"/>
                  <a:t>What happens with input </a:t>
                </a:r>
                <a14:m>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dirty="0"/>
              </a:p>
              <a:p>
                <a:pPr lvl="1">
                  <a:lnSpc>
                    <a:spcPct val="150000"/>
                  </a:lnSpc>
                </a:pP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0.5,0.6,0.1</m:t>
                        </m:r>
                      </m:e>
                    </m:d>
                  </m:oMath>
                </a14:m>
                <a:endParaRPr lang="en-US" sz="2800" b="0" dirty="0"/>
              </a:p>
              <a:p>
                <a:pPr lvl="1">
                  <a:lnSpc>
                    <a:spcPct val="150000"/>
                  </a:lnSpc>
                </a:pP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𝜎</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𝑤</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𝑏</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1+</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−0.87</m:t>
                            </m:r>
                          </m:sup>
                        </m:sSup>
                      </m:den>
                    </m:f>
                    <m:r>
                      <a:rPr lang="en-US" sz="2800" b="0" i="1" smtClean="0">
                        <a:latin typeface="Cambria Math" panose="02040503050406030204" pitchFamily="18" charset="0"/>
                      </a:rPr>
                      <m:t>=0.70</m:t>
                    </m:r>
                  </m:oMath>
                </a14:m>
                <a:endParaRPr lang="en-US" sz="2800" dirty="0"/>
              </a:p>
            </p:txBody>
          </p:sp>
        </mc:Choice>
        <mc:Fallback>
          <p:sp>
            <p:nvSpPr>
              <p:cNvPr id="3" name="Content Placeholder 2">
                <a:extLst>
                  <a:ext uri="{FF2B5EF4-FFF2-40B4-BE49-F238E27FC236}">
                    <a16:creationId xmlns:a16="http://schemas.microsoft.com/office/drawing/2014/main" id="{603B9F4D-E5ED-1FD1-5EAF-BBD19ACCEEEF}"/>
                  </a:ext>
                </a:extLst>
              </p:cNvPr>
              <p:cNvSpPr>
                <a:spLocks noGrp="1" noRot="1" noChangeAspect="1" noMove="1" noResize="1" noEditPoints="1" noAdjustHandles="1" noChangeArrowheads="1" noChangeShapeType="1" noTextEdit="1"/>
              </p:cNvSpPr>
              <p:nvPr>
                <p:ph idx="1"/>
              </p:nvPr>
            </p:nvSpPr>
            <p:spPr>
              <a:blipFill>
                <a:blip r:embed="rId2"/>
                <a:stretch>
                  <a:fillRect l="-757"/>
                </a:stretch>
              </a:blipFill>
            </p:spPr>
            <p:txBody>
              <a:bodyPr/>
              <a:lstStyle/>
              <a:p>
                <a:r>
                  <a:rPr lang="en-US">
                    <a:noFill/>
                  </a:rPr>
                  <a:t> </a:t>
                </a:r>
              </a:p>
            </p:txBody>
          </p:sp>
        </mc:Fallback>
      </mc:AlternateContent>
    </p:spTree>
    <p:extLst>
      <p:ext uri="{BB962C8B-B14F-4D97-AF65-F5344CB8AC3E}">
        <p14:creationId xmlns:p14="http://schemas.microsoft.com/office/powerpoint/2010/main" val="697746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637520" cy="907196"/>
          </a:xfrm>
        </p:spPr>
        <p:txBody>
          <a:bodyPr>
            <a:noAutofit/>
          </a:bodyPr>
          <a:lstStyle/>
          <a:p>
            <a:r>
              <a:rPr lang="en-US" sz="4400" b="1" dirty="0"/>
              <a:t>Other Non-Linear Activation Functions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445287" y="1600202"/>
            <a:ext cx="5806837" cy="3871225"/>
          </a:xfrm>
          <a:prstGeom prst="rect">
            <a:avLst/>
          </a:prstGeom>
        </p:spPr>
      </p:pic>
      <p:sp>
        <p:nvSpPr>
          <p:cNvPr id="8" name="TextBox 7"/>
          <p:cNvSpPr txBox="1"/>
          <p:nvPr/>
        </p:nvSpPr>
        <p:spPr>
          <a:xfrm>
            <a:off x="2540002" y="5664200"/>
            <a:ext cx="1250663" cy="738664"/>
          </a:xfrm>
          <a:prstGeom prst="rect">
            <a:avLst/>
          </a:prstGeom>
          <a:noFill/>
        </p:spPr>
        <p:txBody>
          <a:bodyPr wrap="none" rtlCol="0">
            <a:spAutoFit/>
          </a:bodyPr>
          <a:lstStyle/>
          <a:p>
            <a:r>
              <a:rPr lang="en-US" sz="4200" dirty="0">
                <a:solidFill>
                  <a:srgbClr val="981535"/>
                </a:solidFill>
              </a:rPr>
              <a:t>tanh</a:t>
            </a:r>
          </a:p>
        </p:txBody>
      </p:sp>
      <p:sp>
        <p:nvSpPr>
          <p:cNvPr id="9" name="TextBox 8"/>
          <p:cNvSpPr txBox="1"/>
          <p:nvPr/>
        </p:nvSpPr>
        <p:spPr>
          <a:xfrm>
            <a:off x="6732688" y="5486402"/>
            <a:ext cx="5212131" cy="1384995"/>
          </a:xfrm>
          <a:prstGeom prst="rect">
            <a:avLst/>
          </a:prstGeom>
          <a:noFill/>
        </p:spPr>
        <p:txBody>
          <a:bodyPr wrap="none" rtlCol="0">
            <a:spAutoFit/>
          </a:bodyPr>
          <a:lstStyle/>
          <a:p>
            <a:pPr algn="ctr"/>
            <a:r>
              <a:rPr lang="en-US" sz="4200" dirty="0" err="1">
                <a:solidFill>
                  <a:srgbClr val="981535"/>
                </a:solidFill>
              </a:rPr>
              <a:t>ReLU</a:t>
            </a:r>
            <a:endParaRPr lang="en-US" sz="4200" dirty="0">
              <a:solidFill>
                <a:srgbClr val="981535"/>
              </a:solidFill>
            </a:endParaRPr>
          </a:p>
          <a:p>
            <a:pPr algn="ctr"/>
            <a:r>
              <a:rPr lang="en-US" sz="4200" dirty="0">
                <a:solidFill>
                  <a:srgbClr val="981535"/>
                </a:solidFill>
              </a:rPr>
              <a:t>Rectified Linear Unit</a:t>
            </a:r>
          </a:p>
        </p:txBody>
      </p:sp>
      <p:pic>
        <p:nvPicPr>
          <p:cNvPr id="4" name="Picture 3">
            <a:extLst>
              <a:ext uri="{FF2B5EF4-FFF2-40B4-BE49-F238E27FC236}">
                <a16:creationId xmlns:a16="http://schemas.microsoft.com/office/drawing/2014/main" id="{AF02B4F0-9270-E94B-BD68-E392428E7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2057400"/>
            <a:ext cx="2173112" cy="1066800"/>
          </a:xfrm>
          <a:prstGeom prst="rect">
            <a:avLst/>
          </a:prstGeom>
        </p:spPr>
      </p:pic>
      <p:pic>
        <p:nvPicPr>
          <p:cNvPr id="10" name="Picture 9">
            <a:extLst>
              <a:ext uri="{FF2B5EF4-FFF2-40B4-BE49-F238E27FC236}">
                <a16:creationId xmlns:a16="http://schemas.microsoft.com/office/drawing/2014/main" id="{AD74CA4B-4FB9-6541-86FD-C3420F84E1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4600" y="1564835"/>
            <a:ext cx="5943600" cy="3962400"/>
          </a:xfrm>
          <a:prstGeom prst="rect">
            <a:avLst/>
          </a:prstGeom>
        </p:spPr>
      </p:pic>
      <p:pic>
        <p:nvPicPr>
          <p:cNvPr id="12" name="Picture 11">
            <a:extLst>
              <a:ext uri="{FF2B5EF4-FFF2-40B4-BE49-F238E27FC236}">
                <a16:creationId xmlns:a16="http://schemas.microsoft.com/office/drawing/2014/main" id="{3C10449D-77B6-844D-B909-AD3E27CA457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196419" y="2183265"/>
            <a:ext cx="2633383" cy="646795"/>
          </a:xfrm>
          <a:prstGeom prst="rect">
            <a:avLst/>
          </a:prstGeom>
        </p:spPr>
      </p:pic>
      <p:sp>
        <p:nvSpPr>
          <p:cNvPr id="3" name="TextBox 2">
            <a:extLst>
              <a:ext uri="{FF2B5EF4-FFF2-40B4-BE49-F238E27FC236}">
                <a16:creationId xmlns:a16="http://schemas.microsoft.com/office/drawing/2014/main" id="{65B0665F-21A0-3248-8FA5-2C1BFE604327}"/>
              </a:ext>
            </a:extLst>
          </p:cNvPr>
          <p:cNvSpPr txBox="1"/>
          <p:nvPr/>
        </p:nvSpPr>
        <p:spPr>
          <a:xfrm>
            <a:off x="8071962" y="1303226"/>
            <a:ext cx="3044423" cy="584775"/>
          </a:xfrm>
          <a:prstGeom prst="rect">
            <a:avLst/>
          </a:prstGeom>
          <a:noFill/>
        </p:spPr>
        <p:txBody>
          <a:bodyPr wrap="none" rtlCol="0">
            <a:spAutoFit/>
          </a:bodyPr>
          <a:lstStyle/>
          <a:p>
            <a:r>
              <a:rPr lang="en-US" sz="3200" dirty="0"/>
              <a:t>Most Common:</a:t>
            </a:r>
          </a:p>
        </p:txBody>
      </p:sp>
    </p:spTree>
    <p:extLst>
      <p:ext uri="{BB962C8B-B14F-4D97-AF65-F5344CB8AC3E}">
        <p14:creationId xmlns:p14="http://schemas.microsoft.com/office/powerpoint/2010/main" val="669642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DE7-EBA3-8B0B-946B-0E54D840E52A}"/>
              </a:ext>
            </a:extLst>
          </p:cNvPr>
          <p:cNvSpPr>
            <a:spLocks noGrp="1"/>
          </p:cNvSpPr>
          <p:nvPr>
            <p:ph type="title"/>
          </p:nvPr>
        </p:nvSpPr>
        <p:spPr/>
        <p:txBody>
          <a:bodyPr>
            <a:normAutofit/>
          </a:bodyPr>
          <a:lstStyle/>
          <a:p>
            <a:r>
              <a:rPr lang="en-US" sz="4000" b="1" dirty="0"/>
              <a:t>Activation functions</a:t>
            </a:r>
          </a:p>
        </p:txBody>
      </p:sp>
      <p:sp>
        <p:nvSpPr>
          <p:cNvPr id="3" name="Content Placeholder 2">
            <a:extLst>
              <a:ext uri="{FF2B5EF4-FFF2-40B4-BE49-F238E27FC236}">
                <a16:creationId xmlns:a16="http://schemas.microsoft.com/office/drawing/2014/main" id="{8A1953CF-6845-14BA-8E32-2F231DF4E38C}"/>
              </a:ext>
            </a:extLst>
          </p:cNvPr>
          <p:cNvSpPr>
            <a:spLocks noGrp="1"/>
          </p:cNvSpPr>
          <p:nvPr>
            <p:ph idx="1"/>
          </p:nvPr>
        </p:nvSpPr>
        <p:spPr/>
        <p:txBody>
          <a:bodyPr>
            <a:normAutofit lnSpcReduction="10000"/>
          </a:bodyPr>
          <a:lstStyle/>
          <a:p>
            <a:pPr>
              <a:lnSpc>
                <a:spcPct val="150000"/>
              </a:lnSpc>
            </a:pPr>
            <a:r>
              <a:rPr lang="en-US" sz="2400" dirty="0"/>
              <a:t>Each functions have different properties</a:t>
            </a:r>
          </a:p>
          <a:p>
            <a:pPr lvl="1">
              <a:lnSpc>
                <a:spcPct val="150000"/>
              </a:lnSpc>
            </a:pPr>
            <a:r>
              <a:rPr lang="en-US" sz="2200" dirty="0"/>
              <a:t>The tanh() is smoothly differentiable and maps outliers toward the mean</a:t>
            </a:r>
          </a:p>
          <a:p>
            <a:pPr lvl="2">
              <a:lnSpc>
                <a:spcPct val="150000"/>
              </a:lnSpc>
            </a:pPr>
            <a:r>
              <a:rPr lang="en-US" sz="2000" dirty="0"/>
              <a:t>Preferred to the sigmoid</a:t>
            </a:r>
          </a:p>
          <a:p>
            <a:pPr lvl="1">
              <a:lnSpc>
                <a:spcPct val="150000"/>
              </a:lnSpc>
            </a:pPr>
            <a:r>
              <a:rPr lang="en-US" sz="2200" dirty="0" err="1"/>
              <a:t>ReLU</a:t>
            </a:r>
            <a:r>
              <a:rPr lang="en-US" sz="2200" dirty="0"/>
              <a:t> produces linear-like results</a:t>
            </a:r>
          </a:p>
          <a:p>
            <a:pPr>
              <a:lnSpc>
                <a:spcPct val="150000"/>
              </a:lnSpc>
            </a:pPr>
            <a:r>
              <a:rPr lang="en-US" sz="2400" dirty="0"/>
              <a:t>The choice of activation function can indeed be influenced by the tasks the neural network is designed to perform</a:t>
            </a:r>
          </a:p>
          <a:p>
            <a:pPr lvl="1">
              <a:lnSpc>
                <a:spcPct val="150000"/>
              </a:lnSpc>
            </a:pPr>
            <a:r>
              <a:rPr lang="en-US" sz="2200" dirty="0"/>
              <a:t>But </a:t>
            </a:r>
            <a:r>
              <a:rPr lang="en-US" sz="2200" b="1" dirty="0"/>
              <a:t>no</a:t>
            </a:r>
            <a:r>
              <a:rPr lang="en-US" sz="2200" dirty="0"/>
              <a:t> linear activation function!</a:t>
            </a:r>
          </a:p>
          <a:p>
            <a:pPr marL="274320" lvl="1" indent="0">
              <a:lnSpc>
                <a:spcPct val="150000"/>
              </a:lnSpc>
              <a:buNone/>
            </a:pPr>
            <a:endParaRPr lang="en-US" dirty="0"/>
          </a:p>
        </p:txBody>
      </p:sp>
    </p:spTree>
    <p:extLst>
      <p:ext uri="{BB962C8B-B14F-4D97-AF65-F5344CB8AC3E}">
        <p14:creationId xmlns:p14="http://schemas.microsoft.com/office/powerpoint/2010/main" val="2542642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DA54-151E-04DC-4BFE-4129873E3EB1}"/>
              </a:ext>
            </a:extLst>
          </p:cNvPr>
          <p:cNvSpPr>
            <a:spLocks noGrp="1"/>
          </p:cNvSpPr>
          <p:nvPr>
            <p:ph type="title"/>
          </p:nvPr>
        </p:nvSpPr>
        <p:spPr/>
        <p:txBody>
          <a:bodyPr>
            <a:normAutofit/>
          </a:bodyPr>
          <a:lstStyle/>
          <a:p>
            <a:r>
              <a:rPr lang="en-US" sz="4400" b="1" dirty="0"/>
              <a:t>Multilayer networks</a:t>
            </a:r>
            <a:endParaRPr lang="en-US" sz="4400" dirty="0"/>
          </a:p>
        </p:txBody>
      </p:sp>
      <p:sp>
        <p:nvSpPr>
          <p:cNvPr id="3" name="Content Placeholder 2">
            <a:extLst>
              <a:ext uri="{FF2B5EF4-FFF2-40B4-BE49-F238E27FC236}">
                <a16:creationId xmlns:a16="http://schemas.microsoft.com/office/drawing/2014/main" id="{A0D5D9C9-F2AF-D383-EBF5-E579E569F6AD}"/>
              </a:ext>
            </a:extLst>
          </p:cNvPr>
          <p:cNvSpPr>
            <a:spLocks noGrp="1"/>
          </p:cNvSpPr>
          <p:nvPr>
            <p:ph idx="1"/>
          </p:nvPr>
        </p:nvSpPr>
        <p:spPr/>
        <p:txBody>
          <a:bodyPr/>
          <a:lstStyle/>
          <a:p>
            <a:r>
              <a:rPr lang="en-US" dirty="0"/>
              <a:t>The strength of neural networks lies in their ability to combine individual units into larger networks</a:t>
            </a:r>
          </a:p>
          <a:p>
            <a:pPr lvl="1"/>
            <a:r>
              <a:rPr lang="en-US" dirty="0"/>
              <a:t>Called multi-layer networks (rarely used)</a:t>
            </a:r>
          </a:p>
          <a:p>
            <a:r>
              <a:rPr lang="en-US" dirty="0"/>
              <a:t>Linear models including a single neural unit cannot compute XOR </a:t>
            </a:r>
            <a:r>
              <a:rPr lang="en-US" dirty="0" err="1"/>
              <a:t>problmes</a:t>
            </a:r>
            <a:endParaRPr lang="en-US" dirty="0"/>
          </a:p>
        </p:txBody>
      </p:sp>
      <p:pic>
        <p:nvPicPr>
          <p:cNvPr id="4" name="Picture 3">
            <a:extLst>
              <a:ext uri="{FF2B5EF4-FFF2-40B4-BE49-F238E27FC236}">
                <a16:creationId xmlns:a16="http://schemas.microsoft.com/office/drawing/2014/main" id="{A50705B8-37A2-6F01-59ED-A44921E53DA1}"/>
              </a:ext>
            </a:extLst>
          </p:cNvPr>
          <p:cNvPicPr>
            <a:picLocks noChangeAspect="1"/>
          </p:cNvPicPr>
          <p:nvPr/>
        </p:nvPicPr>
        <p:blipFill>
          <a:blip r:embed="rId2"/>
          <a:stretch>
            <a:fillRect/>
          </a:stretch>
        </p:blipFill>
        <p:spPr>
          <a:xfrm>
            <a:off x="2614812" y="3698640"/>
            <a:ext cx="6064048" cy="2500992"/>
          </a:xfrm>
          <a:prstGeom prst="rect">
            <a:avLst/>
          </a:prstGeom>
        </p:spPr>
      </p:pic>
    </p:spTree>
    <p:extLst>
      <p:ext uri="{BB962C8B-B14F-4D97-AF65-F5344CB8AC3E}">
        <p14:creationId xmlns:p14="http://schemas.microsoft.com/office/powerpoint/2010/main" val="6237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D0EC2-59A0-FE48-5606-37FC6B1252D0}"/>
              </a:ext>
            </a:extLst>
          </p:cNvPr>
          <p:cNvSpPr>
            <a:spLocks noGrp="1"/>
          </p:cNvSpPr>
          <p:nvPr>
            <p:ph type="title"/>
          </p:nvPr>
        </p:nvSpPr>
        <p:spPr/>
        <p:txBody>
          <a:bodyPr>
            <a:normAutofit/>
          </a:bodyPr>
          <a:lstStyle/>
          <a:p>
            <a:r>
              <a:rPr lang="en-US" sz="4400" b="1" dirty="0"/>
              <a:t>Perceptron</a:t>
            </a:r>
          </a:p>
        </p:txBody>
      </p:sp>
      <p:sp>
        <p:nvSpPr>
          <p:cNvPr id="3" name="Content Placeholder 2">
            <a:extLst>
              <a:ext uri="{FF2B5EF4-FFF2-40B4-BE49-F238E27FC236}">
                <a16:creationId xmlns:a16="http://schemas.microsoft.com/office/drawing/2014/main" id="{A6FF17CA-797E-F2AD-9220-E79EC2274C1F}"/>
              </a:ext>
            </a:extLst>
          </p:cNvPr>
          <p:cNvSpPr>
            <a:spLocks noGrp="1"/>
          </p:cNvSpPr>
          <p:nvPr>
            <p:ph idx="1"/>
          </p:nvPr>
        </p:nvSpPr>
        <p:spPr/>
        <p:txBody>
          <a:bodyPr>
            <a:normAutofit fontScale="92500" lnSpcReduction="10000"/>
          </a:bodyPr>
          <a:lstStyle/>
          <a:p>
            <a:pPr>
              <a:lnSpc>
                <a:spcPct val="150000"/>
              </a:lnSpc>
            </a:pPr>
            <a:r>
              <a:rPr lang="en-US" sz="2800" dirty="0"/>
              <a:t>Consider the perceptron, a very simple neural unit that has a binary output with a step activation function</a:t>
            </a:r>
          </a:p>
          <a:p>
            <a:pPr>
              <a:lnSpc>
                <a:spcPct val="150000"/>
              </a:lnSpc>
            </a:pPr>
            <a:endParaRPr lang="en-US" sz="2800" dirty="0"/>
          </a:p>
          <a:p>
            <a:pPr>
              <a:lnSpc>
                <a:spcPct val="150000"/>
              </a:lnSpc>
            </a:pPr>
            <a:endParaRPr lang="en-US" sz="2800" dirty="0"/>
          </a:p>
          <a:p>
            <a:pPr>
              <a:lnSpc>
                <a:spcPct val="150000"/>
              </a:lnSpc>
            </a:pPr>
            <a:endParaRPr lang="en-US" sz="2800" dirty="0"/>
          </a:p>
          <a:p>
            <a:pPr>
              <a:lnSpc>
                <a:spcPct val="150000"/>
              </a:lnSpc>
            </a:pPr>
            <a:r>
              <a:rPr lang="en-US" sz="2800" dirty="0"/>
              <a:t>Easy to build AND or OR with </a:t>
            </a:r>
            <a:r>
              <a:rPr lang="en-US" sz="2800" dirty="0" err="1"/>
              <a:t>perceptrons</a:t>
            </a:r>
            <a:endParaRPr lang="en-US" sz="2800" dirty="0"/>
          </a:p>
          <a:p>
            <a:pPr>
              <a:lnSpc>
                <a:spcPct val="150000"/>
              </a:lnSpc>
            </a:pPr>
            <a:endParaRPr lang="en-US" sz="2800" dirty="0"/>
          </a:p>
          <a:p>
            <a:pPr>
              <a:lnSpc>
                <a:spcPct val="150000"/>
              </a:lnSpc>
            </a:pPr>
            <a:endParaRPr lang="en-US" sz="2800" dirty="0"/>
          </a:p>
        </p:txBody>
      </p:sp>
      <p:pic>
        <p:nvPicPr>
          <p:cNvPr id="4" name="Picture 3">
            <a:extLst>
              <a:ext uri="{FF2B5EF4-FFF2-40B4-BE49-F238E27FC236}">
                <a16:creationId xmlns:a16="http://schemas.microsoft.com/office/drawing/2014/main" id="{5F6E11A9-9454-626A-81BC-6B78E71B2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998" y="3389566"/>
            <a:ext cx="5199698" cy="1514475"/>
          </a:xfrm>
          <a:prstGeom prst="rect">
            <a:avLst/>
          </a:prstGeom>
        </p:spPr>
      </p:pic>
    </p:spTree>
    <p:extLst>
      <p:ext uri="{BB962C8B-B14F-4D97-AF65-F5344CB8AC3E}">
        <p14:creationId xmlns:p14="http://schemas.microsoft.com/office/powerpoint/2010/main" val="134883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20E0C5-6512-A453-42A6-A9D00D22EB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369" y="454690"/>
            <a:ext cx="3097423" cy="902162"/>
          </a:xfrm>
          <a:prstGeom prst="rect">
            <a:avLst/>
          </a:prstGeom>
        </p:spPr>
      </p:pic>
      <p:pic>
        <p:nvPicPr>
          <p:cNvPr id="6" name="Content Placeholder 4">
            <a:extLst>
              <a:ext uri="{FF2B5EF4-FFF2-40B4-BE49-F238E27FC236}">
                <a16:creationId xmlns:a16="http://schemas.microsoft.com/office/drawing/2014/main" id="{EECED8D0-58EA-7C8F-E02E-AC62BE334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083" y="1644848"/>
            <a:ext cx="4228361" cy="3908031"/>
          </a:xfrm>
          <a:prstGeom prst="rect">
            <a:avLst/>
          </a:prstGeom>
        </p:spPr>
      </p:pic>
      <p:pic>
        <p:nvPicPr>
          <p:cNvPr id="7" name="Picture 6">
            <a:extLst>
              <a:ext uri="{FF2B5EF4-FFF2-40B4-BE49-F238E27FC236}">
                <a16:creationId xmlns:a16="http://schemas.microsoft.com/office/drawing/2014/main" id="{00D1AEFD-BA32-3451-F6CE-DE128A97B1C0}"/>
              </a:ext>
            </a:extLst>
          </p:cNvPr>
          <p:cNvPicPr>
            <a:picLocks noChangeAspect="1"/>
          </p:cNvPicPr>
          <p:nvPr/>
        </p:nvPicPr>
        <p:blipFill rotWithShape="1">
          <a:blip r:embed="rId4"/>
          <a:srcRect r="72485"/>
          <a:stretch/>
        </p:blipFill>
        <p:spPr>
          <a:xfrm>
            <a:off x="6741566" y="1644848"/>
            <a:ext cx="2372937" cy="3556835"/>
          </a:xfrm>
          <a:prstGeom prst="rect">
            <a:avLst/>
          </a:prstGeom>
        </p:spPr>
      </p:pic>
    </p:spTree>
    <p:extLst>
      <p:ext uri="{BB962C8B-B14F-4D97-AF65-F5344CB8AC3E}">
        <p14:creationId xmlns:p14="http://schemas.microsoft.com/office/powerpoint/2010/main" val="386918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20E0C5-6512-A453-42A6-A9D00D22EB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369" y="454690"/>
            <a:ext cx="3097423" cy="902162"/>
          </a:xfrm>
          <a:prstGeom prst="rect">
            <a:avLst/>
          </a:prstGeom>
        </p:spPr>
      </p:pic>
      <p:pic>
        <p:nvPicPr>
          <p:cNvPr id="2" name="Picture 1">
            <a:extLst>
              <a:ext uri="{FF2B5EF4-FFF2-40B4-BE49-F238E27FC236}">
                <a16:creationId xmlns:a16="http://schemas.microsoft.com/office/drawing/2014/main" id="{AEFB5C86-778B-2571-C7CA-C1CE4180E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591" y="1873045"/>
            <a:ext cx="4420532" cy="3951688"/>
          </a:xfrm>
          <a:prstGeom prst="rect">
            <a:avLst/>
          </a:prstGeom>
        </p:spPr>
      </p:pic>
      <p:pic>
        <p:nvPicPr>
          <p:cNvPr id="3" name="Picture 2">
            <a:extLst>
              <a:ext uri="{FF2B5EF4-FFF2-40B4-BE49-F238E27FC236}">
                <a16:creationId xmlns:a16="http://schemas.microsoft.com/office/drawing/2014/main" id="{B4E89153-98D9-C113-EAA1-95D1346A3C17}"/>
              </a:ext>
            </a:extLst>
          </p:cNvPr>
          <p:cNvPicPr>
            <a:picLocks noChangeAspect="1"/>
          </p:cNvPicPr>
          <p:nvPr/>
        </p:nvPicPr>
        <p:blipFill rotWithShape="1">
          <a:blip r:embed="rId4"/>
          <a:srcRect l="37719" r="37135"/>
          <a:stretch/>
        </p:blipFill>
        <p:spPr>
          <a:xfrm>
            <a:off x="6882034" y="1356852"/>
            <a:ext cx="2326389" cy="3815632"/>
          </a:xfrm>
          <a:prstGeom prst="rect">
            <a:avLst/>
          </a:prstGeom>
        </p:spPr>
      </p:pic>
    </p:spTree>
    <p:extLst>
      <p:ext uri="{BB962C8B-B14F-4D97-AF65-F5344CB8AC3E}">
        <p14:creationId xmlns:p14="http://schemas.microsoft.com/office/powerpoint/2010/main" val="2196415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96E4B-9F11-FC6B-DA78-DFCC5E6F8A29}"/>
              </a:ext>
            </a:extLst>
          </p:cNvPr>
          <p:cNvSpPr>
            <a:spLocks noGrp="1"/>
          </p:cNvSpPr>
          <p:nvPr>
            <p:ph type="title"/>
          </p:nvPr>
        </p:nvSpPr>
        <p:spPr/>
        <p:txBody>
          <a:bodyPr/>
          <a:lstStyle/>
          <a:p>
            <a:r>
              <a:rPr lang="en-US" b="1" dirty="0"/>
              <a:t>XOR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CED757-EBA6-2BA5-434B-E1E343943F02}"/>
                  </a:ext>
                </a:extLst>
              </p:cNvPr>
              <p:cNvSpPr>
                <a:spLocks noGrp="1"/>
              </p:cNvSpPr>
              <p:nvPr>
                <p:ph idx="1"/>
              </p:nvPr>
            </p:nvSpPr>
            <p:spPr/>
            <p:txBody>
              <a:bodyPr>
                <a:normAutofit/>
              </a:bodyPr>
              <a:lstStyle/>
              <a:p>
                <a:pPr>
                  <a:lnSpc>
                    <a:spcPct val="150000"/>
                  </a:lnSpc>
                </a:pPr>
                <a:r>
                  <a:rPr lang="en-US" sz="3200" dirty="0"/>
                  <a:t>Not possible to capture XOR with </a:t>
                </a:r>
                <a:r>
                  <a:rPr lang="en-US" sz="3200" dirty="0" err="1"/>
                  <a:t>perceptrons</a:t>
                </a:r>
                <a:endParaRPr lang="en-US" sz="3200" dirty="0"/>
              </a:p>
              <a:p>
                <a:pPr lvl="1">
                  <a:lnSpc>
                    <a:spcPct val="150000"/>
                  </a:lnSpc>
                </a:pPr>
                <a:r>
                  <a:rPr lang="en-US" sz="2800" dirty="0"/>
                  <a:t>Try it!</a:t>
                </a:r>
              </a:p>
              <a:p>
                <a:pPr>
                  <a:lnSpc>
                    <a:spcPct val="150000"/>
                  </a:lnSpc>
                </a:pPr>
                <a:r>
                  <a:rPr lang="en-US" sz="3200" dirty="0"/>
                  <a:t>Given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2</m:t>
                        </m:r>
                      </m:sub>
                    </m:sSub>
                  </m:oMath>
                </a14:m>
                <a:r>
                  <a:rPr lang="en-US" sz="3200" dirty="0"/>
                  <a:t>, perceptron equation is a line </a:t>
                </a:r>
              </a:p>
              <a:p>
                <a:pPr lvl="1">
                  <a:lnSpc>
                    <a:spcPct val="150000"/>
                  </a:lnSpc>
                </a:pPr>
                <a14:m>
                  <m:oMath xmlns:m="http://schemas.openxmlformats.org/officeDocument/2006/math">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w</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=0</m:t>
                    </m:r>
                  </m:oMath>
                </a14:m>
                <a:endParaRPr lang="en-US" sz="2800" dirty="0"/>
              </a:p>
              <a:p>
                <a:pPr>
                  <a:lnSpc>
                    <a:spcPct val="150000"/>
                  </a:lnSpc>
                </a:pPr>
                <a:r>
                  <a:rPr lang="en-US" sz="3200" dirty="0"/>
                  <a:t>This line acts as a decision boundary</a:t>
                </a:r>
              </a:p>
            </p:txBody>
          </p:sp>
        </mc:Choice>
        <mc:Fallback xmlns="">
          <p:sp>
            <p:nvSpPr>
              <p:cNvPr id="3" name="Content Placeholder 2">
                <a:extLst>
                  <a:ext uri="{FF2B5EF4-FFF2-40B4-BE49-F238E27FC236}">
                    <a16:creationId xmlns:a16="http://schemas.microsoft.com/office/drawing/2014/main" id="{FACED757-EBA6-2BA5-434B-E1E343943F02}"/>
                  </a:ext>
                </a:extLst>
              </p:cNvPr>
              <p:cNvSpPr>
                <a:spLocks noGrp="1" noRot="1" noChangeAspect="1" noMove="1" noResize="1" noEditPoints="1" noAdjustHandles="1" noChangeArrowheads="1" noChangeShapeType="1" noTextEdit="1"/>
              </p:cNvSpPr>
              <p:nvPr>
                <p:ph idx="1"/>
              </p:nvPr>
            </p:nvSpPr>
            <p:spPr>
              <a:blipFill>
                <a:blip r:embed="rId2"/>
                <a:stretch>
                  <a:fillRect l="-1009" b="-1875"/>
                </a:stretch>
              </a:blipFill>
            </p:spPr>
            <p:txBody>
              <a:bodyPr/>
              <a:lstStyle/>
              <a:p>
                <a:r>
                  <a:rPr lang="en-US">
                    <a:noFill/>
                  </a:rPr>
                  <a:t> </a:t>
                </a:r>
              </a:p>
            </p:txBody>
          </p:sp>
        </mc:Fallback>
      </mc:AlternateContent>
    </p:spTree>
    <p:extLst>
      <p:ext uri="{BB962C8B-B14F-4D97-AF65-F5344CB8AC3E}">
        <p14:creationId xmlns:p14="http://schemas.microsoft.com/office/powerpoint/2010/main" val="2829692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E2C2-0B89-E668-F80A-80AF107CF0C8}"/>
              </a:ext>
            </a:extLst>
          </p:cNvPr>
          <p:cNvSpPr>
            <a:spLocks noGrp="1"/>
          </p:cNvSpPr>
          <p:nvPr>
            <p:ph type="title"/>
          </p:nvPr>
        </p:nvSpPr>
        <p:spPr/>
        <p:txBody>
          <a:bodyPr/>
          <a:lstStyle/>
          <a:p>
            <a:r>
              <a:rPr lang="en-US" dirty="0" err="1"/>
              <a:t>Gensim</a:t>
            </a:r>
            <a:r>
              <a:rPr lang="en-US" dirty="0"/>
              <a:t> model review</a:t>
            </a:r>
          </a:p>
        </p:txBody>
      </p:sp>
      <p:sp>
        <p:nvSpPr>
          <p:cNvPr id="3" name="Content Placeholder 2">
            <a:extLst>
              <a:ext uri="{FF2B5EF4-FFF2-40B4-BE49-F238E27FC236}">
                <a16:creationId xmlns:a16="http://schemas.microsoft.com/office/drawing/2014/main" id="{D3BC5ACB-7600-17F9-7E05-01D1A43457A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5846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2920E-EA98-370A-E206-12E333DB0219}"/>
              </a:ext>
            </a:extLst>
          </p:cNvPr>
          <p:cNvSpPr>
            <a:spLocks noGrp="1"/>
          </p:cNvSpPr>
          <p:nvPr>
            <p:ph type="title"/>
          </p:nvPr>
        </p:nvSpPr>
        <p:spPr/>
        <p:txBody>
          <a:bodyPr/>
          <a:lstStyle/>
          <a:p>
            <a:r>
              <a:rPr lang="en-US" b="1" dirty="0"/>
              <a:t>Decision boundaries</a:t>
            </a:r>
          </a:p>
        </p:txBody>
      </p:sp>
      <p:sp>
        <p:nvSpPr>
          <p:cNvPr id="3" name="Content Placeholder 2">
            <a:extLst>
              <a:ext uri="{FF2B5EF4-FFF2-40B4-BE49-F238E27FC236}">
                <a16:creationId xmlns:a16="http://schemas.microsoft.com/office/drawing/2014/main" id="{BF2116BB-2A89-8DC5-62DC-BCD95FD8AC10}"/>
              </a:ext>
            </a:extLst>
          </p:cNvPr>
          <p:cNvSpPr>
            <a:spLocks noGrp="1"/>
          </p:cNvSpPr>
          <p:nvPr>
            <p:ph idx="1"/>
          </p:nvPr>
        </p:nvSpPr>
        <p:spPr/>
        <p:txBody>
          <a:bodyPr/>
          <a:lstStyle/>
          <a:p>
            <a:r>
              <a:rPr lang="en-US" dirty="0"/>
              <a:t>XOR is not linearly separable function</a:t>
            </a:r>
          </a:p>
          <a:p>
            <a:endParaRPr lang="en-US" dirty="0"/>
          </a:p>
        </p:txBody>
      </p:sp>
      <p:pic>
        <p:nvPicPr>
          <p:cNvPr id="4" name="Content Placeholder 4">
            <a:extLst>
              <a:ext uri="{FF2B5EF4-FFF2-40B4-BE49-F238E27FC236}">
                <a16:creationId xmlns:a16="http://schemas.microsoft.com/office/drawing/2014/main" id="{3388A2DE-1359-CF50-79AF-7B586B34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0983" y="2924777"/>
            <a:ext cx="8690034" cy="3247423"/>
          </a:xfrm>
          <a:prstGeom prst="rect">
            <a:avLst/>
          </a:prstGeom>
        </p:spPr>
      </p:pic>
    </p:spTree>
    <p:extLst>
      <p:ext uri="{BB962C8B-B14F-4D97-AF65-F5344CB8AC3E}">
        <p14:creationId xmlns:p14="http://schemas.microsoft.com/office/powerpoint/2010/main" val="1324606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056BF-7D1F-C3C6-2B0F-31E0E0F99477}"/>
              </a:ext>
            </a:extLst>
          </p:cNvPr>
          <p:cNvSpPr>
            <a:spLocks noGrp="1"/>
          </p:cNvSpPr>
          <p:nvPr>
            <p:ph type="title"/>
          </p:nvPr>
        </p:nvSpPr>
        <p:spPr/>
        <p:txBody>
          <a:bodyPr/>
          <a:lstStyle/>
          <a:p>
            <a:r>
              <a:rPr lang="en-US" b="1" dirty="0"/>
              <a:t>Solution to the XOR problem</a:t>
            </a:r>
          </a:p>
        </p:txBody>
      </p:sp>
      <p:sp>
        <p:nvSpPr>
          <p:cNvPr id="3" name="Content Placeholder 2">
            <a:extLst>
              <a:ext uri="{FF2B5EF4-FFF2-40B4-BE49-F238E27FC236}">
                <a16:creationId xmlns:a16="http://schemas.microsoft.com/office/drawing/2014/main" id="{BBADE670-4C1C-D8EA-F94D-AEC5A25E2819}"/>
              </a:ext>
            </a:extLst>
          </p:cNvPr>
          <p:cNvSpPr>
            <a:spLocks noGrp="1"/>
          </p:cNvSpPr>
          <p:nvPr>
            <p:ph idx="1"/>
          </p:nvPr>
        </p:nvSpPr>
        <p:spPr/>
        <p:txBody>
          <a:bodyPr/>
          <a:lstStyle/>
          <a:p>
            <a:r>
              <a:rPr lang="en-US" dirty="0"/>
              <a:t>XOR can’t be calculated by a single perceptron</a:t>
            </a:r>
          </a:p>
          <a:p>
            <a:r>
              <a:rPr lang="en-US" dirty="0"/>
              <a:t>XOR can be calculated by a layered network of units</a:t>
            </a:r>
          </a:p>
        </p:txBody>
      </p:sp>
      <p:pic>
        <p:nvPicPr>
          <p:cNvPr id="4" name="Picture 3">
            <a:extLst>
              <a:ext uri="{FF2B5EF4-FFF2-40B4-BE49-F238E27FC236}">
                <a16:creationId xmlns:a16="http://schemas.microsoft.com/office/drawing/2014/main" id="{8026A93D-F4A4-1A8A-3B78-9D9324A51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061" y="3313549"/>
            <a:ext cx="3994419" cy="2899903"/>
          </a:xfrm>
          <a:prstGeom prst="rect">
            <a:avLst/>
          </a:prstGeom>
        </p:spPr>
      </p:pic>
      <p:pic>
        <p:nvPicPr>
          <p:cNvPr id="5" name="Picture 4">
            <a:extLst>
              <a:ext uri="{FF2B5EF4-FFF2-40B4-BE49-F238E27FC236}">
                <a16:creationId xmlns:a16="http://schemas.microsoft.com/office/drawing/2014/main" id="{1E929874-542E-854C-189F-72F0EBBB4A64}"/>
              </a:ext>
            </a:extLst>
          </p:cNvPr>
          <p:cNvPicPr>
            <a:picLocks noChangeAspect="1"/>
          </p:cNvPicPr>
          <p:nvPr/>
        </p:nvPicPr>
        <p:blipFill rotWithShape="1">
          <a:blip r:embed="rId3"/>
          <a:srcRect l="74938"/>
          <a:stretch/>
        </p:blipFill>
        <p:spPr>
          <a:xfrm>
            <a:off x="2188138" y="3272297"/>
            <a:ext cx="1762183" cy="2899903"/>
          </a:xfrm>
          <a:prstGeom prst="rect">
            <a:avLst/>
          </a:prstGeom>
        </p:spPr>
      </p:pic>
      <p:sp>
        <p:nvSpPr>
          <p:cNvPr id="6" name="TextBox 5">
            <a:extLst>
              <a:ext uri="{FF2B5EF4-FFF2-40B4-BE49-F238E27FC236}">
                <a16:creationId xmlns:a16="http://schemas.microsoft.com/office/drawing/2014/main" id="{109E486B-988D-1D76-A9A0-B34A431CB3CD}"/>
              </a:ext>
            </a:extLst>
          </p:cNvPr>
          <p:cNvSpPr txBox="1"/>
          <p:nvPr/>
        </p:nvSpPr>
        <p:spPr>
          <a:xfrm>
            <a:off x="4454422" y="4260512"/>
            <a:ext cx="661400" cy="369332"/>
          </a:xfrm>
          <a:prstGeom prst="rect">
            <a:avLst/>
          </a:prstGeom>
          <a:noFill/>
        </p:spPr>
        <p:txBody>
          <a:bodyPr wrap="none" rtlCol="0">
            <a:spAutoFit/>
          </a:bodyPr>
          <a:lstStyle/>
          <a:p>
            <a:r>
              <a:rPr lang="en-US" sz="1800" dirty="0" err="1"/>
              <a:t>ReLU</a:t>
            </a:r>
            <a:endParaRPr lang="en-US" sz="1800" dirty="0"/>
          </a:p>
        </p:txBody>
      </p:sp>
      <p:sp>
        <p:nvSpPr>
          <p:cNvPr id="7" name="TextBox 6">
            <a:extLst>
              <a:ext uri="{FF2B5EF4-FFF2-40B4-BE49-F238E27FC236}">
                <a16:creationId xmlns:a16="http://schemas.microsoft.com/office/drawing/2014/main" id="{B57CFC96-AE8F-BEAC-E88C-1926B4773A47}"/>
              </a:ext>
            </a:extLst>
          </p:cNvPr>
          <p:cNvSpPr txBox="1"/>
          <p:nvPr/>
        </p:nvSpPr>
        <p:spPr>
          <a:xfrm>
            <a:off x="4899361" y="3333305"/>
            <a:ext cx="661400" cy="369332"/>
          </a:xfrm>
          <a:prstGeom prst="rect">
            <a:avLst/>
          </a:prstGeom>
          <a:noFill/>
        </p:spPr>
        <p:txBody>
          <a:bodyPr wrap="none" rtlCol="0">
            <a:spAutoFit/>
          </a:bodyPr>
          <a:lstStyle/>
          <a:p>
            <a:r>
              <a:rPr lang="en-US" sz="1800" dirty="0" err="1"/>
              <a:t>ReLU</a:t>
            </a:r>
            <a:endParaRPr lang="en-US" sz="1800" dirty="0"/>
          </a:p>
        </p:txBody>
      </p:sp>
    </p:spTree>
    <p:extLst>
      <p:ext uri="{BB962C8B-B14F-4D97-AF65-F5344CB8AC3E}">
        <p14:creationId xmlns:p14="http://schemas.microsoft.com/office/powerpoint/2010/main" val="417840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E56FD7-C93B-5D3D-669E-6712F2024816}"/>
              </a:ext>
            </a:extLst>
          </p:cNvPr>
          <p:cNvSpPr>
            <a:spLocks noGrp="1"/>
          </p:cNvSpPr>
          <p:nvPr>
            <p:ph idx="1"/>
          </p:nvPr>
        </p:nvSpPr>
        <p:spPr>
          <a:xfrm>
            <a:off x="1069848" y="589935"/>
            <a:ext cx="10058400" cy="5582265"/>
          </a:xfrm>
        </p:spPr>
        <p:txBody>
          <a:bodyPr>
            <a:normAutofit/>
          </a:bodyPr>
          <a:lstStyle/>
          <a:p>
            <a:r>
              <a:rPr lang="en-US" sz="2800" dirty="0"/>
              <a:t>We can view the hidden layer of the network as forming a representation of the input</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r>
              <a:rPr lang="en-US" sz="2800" dirty="0"/>
              <a:t>The hidden layers will learn to form useful representations</a:t>
            </a:r>
          </a:p>
        </p:txBody>
      </p:sp>
      <p:pic>
        <p:nvPicPr>
          <p:cNvPr id="4" name="Content Placeholder 4">
            <a:extLst>
              <a:ext uri="{FF2B5EF4-FFF2-40B4-BE49-F238E27FC236}">
                <a16:creationId xmlns:a16="http://schemas.microsoft.com/office/drawing/2014/main" id="{F133609E-4B72-8205-96F2-9E8519EA3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533" y="1694221"/>
            <a:ext cx="7499281" cy="3443836"/>
          </a:xfrm>
          <a:prstGeom prst="rect">
            <a:avLst/>
          </a:prstGeom>
        </p:spPr>
      </p:pic>
    </p:spTree>
    <p:extLst>
      <p:ext uri="{BB962C8B-B14F-4D97-AF65-F5344CB8AC3E}">
        <p14:creationId xmlns:p14="http://schemas.microsoft.com/office/powerpoint/2010/main" val="1562827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5579267"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9" name="Oval 8"/>
          <p:cNvSpPr/>
          <p:nvPr/>
        </p:nvSpPr>
        <p:spPr bwMode="auto">
          <a:xfrm>
            <a:off x="52744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endParaRPr>
          </a:p>
        </p:txBody>
      </p:sp>
      <p:sp>
        <p:nvSpPr>
          <p:cNvPr id="10" name="Oval 9"/>
          <p:cNvSpPr/>
          <p:nvPr/>
        </p:nvSpPr>
        <p:spPr bwMode="auto">
          <a:xfrm>
            <a:off x="6392067" y="11938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12" name="Oval 11"/>
          <p:cNvSpPr/>
          <p:nvPr/>
        </p:nvSpPr>
        <p:spPr bwMode="auto">
          <a:xfrm>
            <a:off x="75096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13" name="Oval 12"/>
          <p:cNvSpPr/>
          <p:nvPr/>
        </p:nvSpPr>
        <p:spPr bwMode="auto">
          <a:xfrm>
            <a:off x="63920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cxnSp>
        <p:nvCxnSpPr>
          <p:cNvPr id="14" name="Straight Arrow Connector 13"/>
          <p:cNvCxnSpPr>
            <a:cxnSpLocks/>
            <a:stCxn id="9" idx="0"/>
            <a:endCxn id="10" idx="3"/>
          </p:cNvCxnSpPr>
          <p:nvPr/>
        </p:nvCxnSpPr>
        <p:spPr bwMode="auto">
          <a:xfrm flipV="1">
            <a:off x="5579267" y="1735529"/>
            <a:ext cx="902074" cy="1388674"/>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6696867" y="1828475"/>
            <a:ext cx="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6696867" y="1828475"/>
            <a:ext cx="111760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5794793" y="1828475"/>
            <a:ext cx="902074" cy="1388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6087267"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21" name="Oval 20"/>
          <p:cNvSpPr/>
          <p:nvPr/>
        </p:nvSpPr>
        <p:spPr bwMode="auto">
          <a:xfrm>
            <a:off x="344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23" name="Oval 22"/>
          <p:cNvSpPr/>
          <p:nvPr/>
        </p:nvSpPr>
        <p:spPr bwMode="auto">
          <a:xfrm>
            <a:off x="852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24" name="Oval 23"/>
          <p:cNvSpPr/>
          <p:nvPr/>
        </p:nvSpPr>
        <p:spPr bwMode="auto">
          <a:xfrm>
            <a:off x="67984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25" name="Oval 24"/>
          <p:cNvSpPr/>
          <p:nvPr/>
        </p:nvSpPr>
        <p:spPr bwMode="auto">
          <a:xfrm>
            <a:off x="4969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cxnSp>
        <p:nvCxnSpPr>
          <p:cNvPr id="26" name="Straight Arrow Connector 25"/>
          <p:cNvCxnSpPr>
            <a:cxnSpLocks/>
            <a:stCxn id="21" idx="0"/>
          </p:cNvCxnSpPr>
          <p:nvPr/>
        </p:nvCxnSpPr>
        <p:spPr bwMode="auto">
          <a:xfrm flipV="1">
            <a:off x="3750467" y="4065808"/>
            <a:ext cx="3325596" cy="1496795"/>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5274467" y="3758875"/>
            <a:ext cx="304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5653662" y="3725149"/>
            <a:ext cx="1449605" cy="183745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5579267" y="3758875"/>
            <a:ext cx="3251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3965993" y="3758875"/>
            <a:ext cx="16132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97448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cxnSp>
        <p:nvCxnSpPr>
          <p:cNvPr id="46" name="Straight Arrow Connector 45"/>
          <p:cNvCxnSpPr>
            <a:cxnSpLocks/>
            <a:stCxn id="34" idx="0"/>
            <a:endCxn id="9" idx="4"/>
          </p:cNvCxnSpPr>
          <p:nvPr/>
        </p:nvCxnSpPr>
        <p:spPr bwMode="auto">
          <a:xfrm flipH="1" flipV="1">
            <a:off x="5579267" y="3758875"/>
            <a:ext cx="4470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3965993" y="3758875"/>
            <a:ext cx="27308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3980874" y="3758875"/>
            <a:ext cx="3833593" cy="187812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7814467" y="3758875"/>
            <a:ext cx="2235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6696867" y="3758875"/>
            <a:ext cx="3352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6798467" y="3733803"/>
            <a:ext cx="20320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7814467" y="3758875"/>
            <a:ext cx="10160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6696867" y="3733803"/>
            <a:ext cx="4064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7103267" y="3761008"/>
            <a:ext cx="738407" cy="180159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5274467" y="3758875"/>
            <a:ext cx="1422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5325267" y="3758875"/>
            <a:ext cx="2489200" cy="1803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4868067" y="1905002"/>
            <a:ext cx="609600" cy="769441"/>
          </a:xfrm>
          <a:prstGeom prst="rect">
            <a:avLst/>
          </a:prstGeom>
          <a:noFill/>
        </p:spPr>
        <p:txBody>
          <a:bodyPr wrap="square" rtlCol="0">
            <a:spAutoFit/>
          </a:bodyPr>
          <a:lstStyle/>
          <a:p>
            <a:r>
              <a:rPr lang="en-US" sz="4400" dirty="0">
                <a:solidFill>
                  <a:srgbClr val="590A0E"/>
                </a:solidFill>
                <a:cs typeface="Times New Roman" panose="02020603050405020304" pitchFamily="18" charset="0"/>
              </a:rPr>
              <a:t>U</a:t>
            </a:r>
          </a:p>
        </p:txBody>
      </p:sp>
      <p:sp>
        <p:nvSpPr>
          <p:cNvPr id="77" name="TextBox 76"/>
          <p:cNvSpPr txBox="1"/>
          <p:nvPr/>
        </p:nvSpPr>
        <p:spPr>
          <a:xfrm>
            <a:off x="3547267" y="4140202"/>
            <a:ext cx="609600" cy="769441"/>
          </a:xfrm>
          <a:prstGeom prst="rect">
            <a:avLst/>
          </a:prstGeom>
          <a:noFill/>
        </p:spPr>
        <p:txBody>
          <a:bodyPr wrap="square" rtlCol="0">
            <a:spAutoFit/>
          </a:bodyPr>
          <a:lstStyle/>
          <a:p>
            <a:r>
              <a:rPr lang="en-US" sz="4400" dirty="0">
                <a:solidFill>
                  <a:srgbClr val="590A0E"/>
                </a:solidFill>
                <a:cs typeface="Times New Roman" panose="02020603050405020304" pitchFamily="18" charset="0"/>
              </a:rPr>
              <a:t>W</a:t>
            </a:r>
          </a:p>
        </p:txBody>
      </p:sp>
      <p:sp>
        <p:nvSpPr>
          <p:cNvPr id="83" name="TextBox 82"/>
          <p:cNvSpPr txBox="1"/>
          <p:nvPr/>
        </p:nvSpPr>
        <p:spPr>
          <a:xfrm>
            <a:off x="8625371" y="5580541"/>
            <a:ext cx="567784" cy="584775"/>
          </a:xfrm>
          <a:prstGeom prst="rect">
            <a:avLst/>
          </a:prstGeom>
          <a:noFill/>
        </p:spPr>
        <p:txBody>
          <a:bodyPr wrap="none" rtlCol="0">
            <a:spAutoFit/>
          </a:bodyPr>
          <a:lstStyle/>
          <a:p>
            <a:r>
              <a:rPr lang="en-US" sz="3200" dirty="0" err="1"/>
              <a:t>x</a:t>
            </a:r>
            <a:r>
              <a:rPr lang="en-US" sz="3200" baseline="-25000" dirty="0" err="1"/>
              <a:t>n</a:t>
            </a:r>
            <a:endParaRPr lang="en-US" sz="3200" baseline="-25000" dirty="0"/>
          </a:p>
        </p:txBody>
      </p:sp>
      <p:sp>
        <p:nvSpPr>
          <p:cNvPr id="84" name="TextBox 83"/>
          <p:cNvSpPr txBox="1"/>
          <p:nvPr/>
        </p:nvSpPr>
        <p:spPr>
          <a:xfrm>
            <a:off x="3539307" y="5580540"/>
            <a:ext cx="609600" cy="584775"/>
          </a:xfrm>
          <a:prstGeom prst="rect">
            <a:avLst/>
          </a:prstGeom>
          <a:noFill/>
        </p:spPr>
        <p:txBody>
          <a:bodyPr wrap="square" rtlCol="0">
            <a:spAutoFit/>
          </a:bodyPr>
          <a:lstStyle/>
          <a:p>
            <a:r>
              <a:rPr lang="en-US" sz="3200" dirty="0"/>
              <a:t>x</a:t>
            </a:r>
            <a:r>
              <a:rPr lang="en-US" sz="32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08" y="2987599"/>
            <a:ext cx="3866592" cy="941605"/>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9795666" y="5562602"/>
            <a:ext cx="681597" cy="584775"/>
          </a:xfrm>
          <a:prstGeom prst="rect">
            <a:avLst/>
          </a:prstGeom>
          <a:noFill/>
        </p:spPr>
        <p:txBody>
          <a:bodyPr wrap="none" rtlCol="0">
            <a:spAutoFit/>
          </a:bodyPr>
          <a:lstStyle/>
          <a:p>
            <a:r>
              <a:rPr lang="en-US" sz="32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9180759" y="4099533"/>
            <a:ext cx="609600" cy="769441"/>
          </a:xfrm>
          <a:prstGeom prst="rect">
            <a:avLst/>
          </a:prstGeom>
          <a:noFill/>
        </p:spPr>
        <p:txBody>
          <a:bodyPr wrap="square" rtlCol="0">
            <a:spAutoFit/>
          </a:bodyPr>
          <a:lstStyle/>
          <a:p>
            <a:r>
              <a:rPr lang="en-US" sz="4400" dirty="0">
                <a:solidFill>
                  <a:srgbClr val="590A0E"/>
                </a:solidFill>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304800" y="3084986"/>
            <a:ext cx="3080869" cy="1856790"/>
          </a:xfrm>
          <a:prstGeom prst="rect">
            <a:avLst/>
          </a:prstGeom>
        </p:spPr>
        <p:txBody>
          <a:bodyPr wrap="square">
            <a:spAutoFit/>
          </a:bodyPr>
          <a:lstStyle/>
          <a:p>
            <a:r>
              <a:rPr lang="en-US" sz="3733" dirty="0">
                <a:solidFill>
                  <a:schemeClr val="tx2"/>
                </a:solidFill>
              </a:rPr>
              <a:t>hidden units</a:t>
            </a:r>
          </a:p>
          <a:p>
            <a:r>
              <a:rPr lang="en-US" sz="4000" dirty="0">
                <a:solidFill>
                  <a:schemeClr val="tx2"/>
                </a:solidFill>
              </a:rPr>
              <a:t>(</a:t>
            </a:r>
            <a:r>
              <a:rPr lang="en-US" sz="4000" dirty="0" err="1"/>
              <a:t>σ</a:t>
            </a:r>
            <a:r>
              <a:rPr lang="en-US" sz="4000" dirty="0"/>
              <a:t> node)</a:t>
            </a:r>
            <a:endParaRPr lang="en-US" sz="4000" dirty="0">
              <a:solidFill>
                <a:schemeClr val="tx2"/>
              </a:solidFill>
            </a:endParaRPr>
          </a:p>
          <a:p>
            <a:endParaRPr lang="en-US" sz="3733"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306079" y="5161603"/>
            <a:ext cx="3080869" cy="1241237"/>
          </a:xfrm>
          <a:prstGeom prst="rect">
            <a:avLst/>
          </a:prstGeom>
        </p:spPr>
        <p:txBody>
          <a:bodyPr wrap="square">
            <a:spAutoFit/>
          </a:bodyPr>
          <a:lstStyle/>
          <a:p>
            <a:r>
              <a:rPr lang="en-US" sz="3733" dirty="0">
                <a:solidFill>
                  <a:schemeClr val="tx2"/>
                </a:solidFill>
              </a:rPr>
              <a:t>Input layer</a:t>
            </a:r>
          </a:p>
          <a:p>
            <a:r>
              <a:rPr lang="en-US" sz="3733"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478885" y="1302851"/>
            <a:ext cx="2762319" cy="1814728"/>
          </a:xfrm>
          <a:prstGeom prst="rect">
            <a:avLst/>
          </a:prstGeom>
          <a:noFill/>
        </p:spPr>
        <p:txBody>
          <a:bodyPr wrap="square" rtlCol="0">
            <a:spAutoFit/>
          </a:bodyPr>
          <a:lstStyle/>
          <a:p>
            <a:r>
              <a:rPr lang="en-US" sz="3731" dirty="0">
                <a:solidFill>
                  <a:schemeClr val="tx2"/>
                </a:solidFill>
              </a:rPr>
              <a:t>Output layer</a:t>
            </a:r>
          </a:p>
          <a:p>
            <a:r>
              <a:rPr lang="en-US" sz="3731" dirty="0">
                <a:solidFill>
                  <a:schemeClr val="tx2"/>
                </a:solidFill>
              </a:rPr>
              <a:t>(</a:t>
            </a:r>
            <a:r>
              <a:rPr lang="en-US" sz="3731" dirty="0" err="1"/>
              <a:t>σ</a:t>
            </a:r>
            <a:r>
              <a:rPr lang="en-US" sz="3731" dirty="0"/>
              <a:t> node)</a:t>
            </a:r>
            <a:endParaRPr lang="en-US" sz="3731" dirty="0">
              <a:solidFill>
                <a:schemeClr val="tx2"/>
              </a:solidFill>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0D1777B-5A7F-3243-B4A3-B85E235379FD}"/>
                  </a:ext>
                </a:extLst>
              </p:cNvPr>
              <p:cNvSpPr txBox="1"/>
              <p:nvPr/>
            </p:nvSpPr>
            <p:spPr>
              <a:xfrm>
                <a:off x="7885134" y="1751802"/>
                <a:ext cx="167392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m:t>z</m:t>
                      </m:r>
                      <m:r>
                        <a:rPr lang="en-US" sz="4000" i="1"/>
                        <m:t>=</m:t>
                      </m:r>
                      <m:r>
                        <a:rPr lang="en-US" sz="4000" i="1"/>
                        <m:t>𝑈h</m:t>
                      </m:r>
                    </m:oMath>
                  </m:oMathPara>
                </a14:m>
                <a:endParaRPr lang="en-US" sz="4000" dirty="0"/>
              </a:p>
            </p:txBody>
          </p:sp>
        </mc:Choice>
        <mc:Fallback>
          <p:sp>
            <p:nvSpPr>
              <p:cNvPr id="4" name="TextBox 3">
                <a:extLst>
                  <a:ext uri="{FF2B5EF4-FFF2-40B4-BE49-F238E27FC236}">
                    <a16:creationId xmlns:a16="http://schemas.microsoft.com/office/drawing/2014/main" id="{A0D1777B-5A7F-3243-B4A3-B85E235379FD}"/>
                  </a:ext>
                </a:extLst>
              </p:cNvPr>
              <p:cNvSpPr txBox="1">
                <a:spLocks noRot="1" noChangeAspect="1" noMove="1" noResize="1" noEditPoints="1" noAdjustHandles="1" noChangeArrowheads="1" noChangeShapeType="1" noTextEdit="1"/>
              </p:cNvSpPr>
              <p:nvPr/>
            </p:nvSpPr>
            <p:spPr>
              <a:xfrm>
                <a:off x="7885134" y="1751802"/>
                <a:ext cx="1673920" cy="615553"/>
              </a:xfrm>
              <a:prstGeom prst="rect">
                <a:avLst/>
              </a:prstGeom>
              <a:blipFill>
                <a:blip r:embed="rId4"/>
                <a:stretch>
                  <a:fillRect l="-3008" r="-6015"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A1809887-372D-A64D-9F2C-D6BA56E98C55}"/>
                  </a:ext>
                </a:extLst>
              </p:cNvPr>
              <p:cNvSpPr txBox="1"/>
              <p:nvPr/>
            </p:nvSpPr>
            <p:spPr>
              <a:xfrm>
                <a:off x="7875674" y="1180908"/>
                <a:ext cx="208794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m:t>𝑦</m:t>
                      </m:r>
                      <m:r>
                        <a:rPr lang="en-US" sz="4000" i="1"/>
                        <m:t>=</m:t>
                      </m:r>
                      <m:r>
                        <a:rPr lang="en-US" sz="4000" i="1">
                          <a:ea typeface="Cambria Math" panose="02040503050406030204" pitchFamily="18" charset="0"/>
                        </a:rPr>
                        <m:t>𝜎</m:t>
                      </m:r>
                      <m:r>
                        <a:rPr lang="en-US" sz="4000" i="1">
                          <a:ea typeface="Cambria Math" panose="02040503050406030204" pitchFamily="18" charset="0"/>
                        </a:rPr>
                        <m:t>(</m:t>
                      </m:r>
                      <m:r>
                        <a:rPr lang="en-US" sz="4000" i="1">
                          <a:ea typeface="Cambria Math" panose="02040503050406030204" pitchFamily="18" charset="0"/>
                        </a:rPr>
                        <m:t>𝑧</m:t>
                      </m:r>
                      <m:r>
                        <a:rPr lang="en-US" sz="4000" i="1">
                          <a:ea typeface="Cambria Math" panose="02040503050406030204" pitchFamily="18" charset="0"/>
                        </a:rPr>
                        <m:t>)</m:t>
                      </m:r>
                    </m:oMath>
                  </m:oMathPara>
                </a14:m>
                <a:endParaRPr lang="en-US" sz="4000" dirty="0"/>
              </a:p>
            </p:txBody>
          </p:sp>
        </mc:Choice>
        <mc:Fallback>
          <p:sp>
            <p:nvSpPr>
              <p:cNvPr id="50" name="TextBox 49">
                <a:extLst>
                  <a:ext uri="{FF2B5EF4-FFF2-40B4-BE49-F238E27FC236}">
                    <a16:creationId xmlns:a16="http://schemas.microsoft.com/office/drawing/2014/main" id="{A1809887-372D-A64D-9F2C-D6BA56E98C55}"/>
                  </a:ext>
                </a:extLst>
              </p:cNvPr>
              <p:cNvSpPr txBox="1">
                <a:spLocks noRot="1" noChangeAspect="1" noMove="1" noResize="1" noEditPoints="1" noAdjustHandles="1" noChangeArrowheads="1" noChangeShapeType="1" noTextEdit="1"/>
              </p:cNvSpPr>
              <p:nvPr/>
            </p:nvSpPr>
            <p:spPr>
              <a:xfrm>
                <a:off x="7875674" y="1180908"/>
                <a:ext cx="2087943" cy="615553"/>
              </a:xfrm>
              <a:prstGeom prst="rect">
                <a:avLst/>
              </a:prstGeom>
              <a:blipFill>
                <a:blip r:embed="rId5"/>
                <a:stretch>
                  <a:fillRect l="-5455" r="-7879" b="-36735"/>
                </a:stretch>
              </a:blipFill>
            </p:spPr>
            <p:txBody>
              <a:bodyPr/>
              <a:lstStyle/>
              <a:p>
                <a:r>
                  <a:rPr lang="en-US">
                    <a:noFill/>
                  </a:rPr>
                  <a:t> </a:t>
                </a:r>
              </a:p>
            </p:txBody>
          </p:sp>
        </mc:Fallback>
      </mc:AlternateContent>
    </p:spTree>
    <p:extLst>
      <p:ext uri="{BB962C8B-B14F-4D97-AF65-F5344CB8AC3E}">
        <p14:creationId xmlns:p14="http://schemas.microsoft.com/office/powerpoint/2010/main" val="1128961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7F54F-AD9A-22B9-3BE2-B315157958A3}"/>
              </a:ext>
            </a:extLst>
          </p:cNvPr>
          <p:cNvSpPr>
            <a:spLocks noGrp="1"/>
          </p:cNvSpPr>
          <p:nvPr>
            <p:ph type="title"/>
          </p:nvPr>
        </p:nvSpPr>
        <p:spPr/>
        <p:txBody>
          <a:bodyPr>
            <a:normAutofit/>
          </a:bodyPr>
          <a:lstStyle/>
          <a:p>
            <a:r>
              <a:rPr lang="en-US" sz="4800" b="1" dirty="0"/>
              <a:t>Feedforward neural Networks</a:t>
            </a:r>
          </a:p>
        </p:txBody>
      </p:sp>
      <p:sp>
        <p:nvSpPr>
          <p:cNvPr id="3" name="Content Placeholder 2">
            <a:extLst>
              <a:ext uri="{FF2B5EF4-FFF2-40B4-BE49-F238E27FC236}">
                <a16:creationId xmlns:a16="http://schemas.microsoft.com/office/drawing/2014/main" id="{7B16D374-2547-9CF5-6397-46FE48F76C22}"/>
              </a:ext>
            </a:extLst>
          </p:cNvPr>
          <p:cNvSpPr>
            <a:spLocks noGrp="1"/>
          </p:cNvSpPr>
          <p:nvPr>
            <p:ph idx="1"/>
          </p:nvPr>
        </p:nvSpPr>
        <p:spPr/>
        <p:txBody>
          <a:bodyPr>
            <a:normAutofit/>
          </a:bodyPr>
          <a:lstStyle/>
          <a:p>
            <a:pPr>
              <a:lnSpc>
                <a:spcPct val="150000"/>
              </a:lnSpc>
            </a:pPr>
            <a:r>
              <a:rPr lang="en-US" sz="2400" dirty="0"/>
              <a:t>The feedforward network is the simplest NN</a:t>
            </a:r>
          </a:p>
          <a:p>
            <a:pPr lvl="1">
              <a:lnSpc>
                <a:spcPct val="150000"/>
              </a:lnSpc>
            </a:pPr>
            <a:r>
              <a:rPr lang="en-US" sz="2000" dirty="0"/>
              <a:t>Fully connected </a:t>
            </a:r>
            <a:r>
              <a:rPr lang="en-US" sz="2000" b="1" dirty="0"/>
              <a:t>with no cycles</a:t>
            </a:r>
          </a:p>
          <a:p>
            <a:pPr>
              <a:lnSpc>
                <a:spcPct val="150000"/>
              </a:lnSpc>
            </a:pPr>
            <a:r>
              <a:rPr lang="en-US" sz="2400" dirty="0"/>
              <a:t>Minimum requirement: input units, hidden units, output units</a:t>
            </a:r>
          </a:p>
          <a:p>
            <a:pPr lvl="1">
              <a:lnSpc>
                <a:spcPct val="150000"/>
              </a:lnSpc>
            </a:pPr>
            <a:r>
              <a:rPr lang="en-US" sz="2000" dirty="0"/>
              <a:t>Layers, nodes, units used interchangeably </a:t>
            </a:r>
          </a:p>
          <a:p>
            <a:pPr>
              <a:lnSpc>
                <a:spcPct val="150000"/>
              </a:lnSpc>
            </a:pPr>
            <a:r>
              <a:rPr lang="en-US" sz="2400" dirty="0"/>
              <a:t>The core is the hidden layer</a:t>
            </a:r>
          </a:p>
        </p:txBody>
      </p:sp>
    </p:spTree>
    <p:extLst>
      <p:ext uri="{BB962C8B-B14F-4D97-AF65-F5344CB8AC3E}">
        <p14:creationId xmlns:p14="http://schemas.microsoft.com/office/powerpoint/2010/main" val="3539822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10896600" cy="1066800"/>
          </a:xfrm>
        </p:spPr>
        <p:txBody>
          <a:bodyPr>
            <a:noAutofit/>
          </a:bodyPr>
          <a:lstStyle/>
          <a:p>
            <a:r>
              <a:rPr lang="en-US" sz="3600" b="1" dirty="0"/>
              <a:t>Binary Logistic Regression as a 1-layer Network</a:t>
            </a:r>
          </a:p>
        </p:txBody>
      </p:sp>
      <p:sp>
        <p:nvSpPr>
          <p:cNvPr id="8" name="Oval 7"/>
          <p:cNvSpPr/>
          <p:nvPr/>
        </p:nvSpPr>
        <p:spPr bwMode="auto">
          <a:xfrm>
            <a:off x="4775200"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5865596" y="2209803"/>
            <a:ext cx="611405" cy="605909"/>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000" dirty="0">
              <a:latin typeface="Times New Roman" panose="02020603050405020304" pitchFamily="18" charset="0"/>
              <a:cs typeface="Times New Roman" panose="02020603050405020304" pitchFamily="18" charset="0"/>
            </a:endParaRPr>
          </a:p>
        </p:txBody>
      </p:sp>
      <p:cxnSp>
        <p:nvCxnSpPr>
          <p:cNvPr id="14" name="Straight Arrow Connector 13"/>
          <p:cNvCxnSpPr>
            <a:cxnSpLocks/>
          </p:cNvCxnSpPr>
          <p:nvPr/>
        </p:nvCxnSpPr>
        <p:spPr bwMode="auto">
          <a:xfrm flipV="1">
            <a:off x="4927601" y="713005"/>
            <a:ext cx="937995" cy="1496795"/>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5283200"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2743200"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7823201" y="5562603"/>
            <a:ext cx="609595"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5791200" y="5573698"/>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267200"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cxnSpLocks/>
            <a:stCxn id="21" idx="0"/>
          </p:cNvCxnSpPr>
          <p:nvPr/>
        </p:nvCxnSpPr>
        <p:spPr bwMode="auto">
          <a:xfrm flipV="1">
            <a:off x="3048000" y="4065808"/>
            <a:ext cx="3223997" cy="1496795"/>
          </a:xfrm>
          <a:prstGeom prst="straightConnector1">
            <a:avLst/>
          </a:prstGeom>
          <a:noFill/>
          <a:ln w="9525" cap="flat" cmpd="sng" algn="ctr">
            <a:noFill/>
            <a:prstDash val="solid"/>
            <a:round/>
            <a:headEnd type="none" w="med" len="med"/>
            <a:tailEnd type="arrow"/>
          </a:ln>
          <a:effectLst/>
        </p:spPr>
      </p:cxnSp>
      <p:sp>
        <p:nvSpPr>
          <p:cNvPr id="34" name="Oval 33"/>
          <p:cNvSpPr/>
          <p:nvPr/>
        </p:nvSpPr>
        <p:spPr bwMode="auto">
          <a:xfrm>
            <a:off x="9779001" y="5562603"/>
            <a:ext cx="609595"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56" name="Straight Arrow Connector 55"/>
          <p:cNvCxnSpPr>
            <a:cxnSpLocks/>
            <a:stCxn id="34" idx="1"/>
            <a:endCxn id="13" idx="4"/>
          </p:cNvCxnSpPr>
          <p:nvPr/>
        </p:nvCxnSpPr>
        <p:spPr bwMode="auto">
          <a:xfrm flipH="1" flipV="1">
            <a:off x="6171299" y="2815712"/>
            <a:ext cx="3696975" cy="283983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V="1">
            <a:off x="6096000" y="2815712"/>
            <a:ext cx="75299" cy="275798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1888136" y="3549152"/>
            <a:ext cx="1288669" cy="707886"/>
          </a:xfrm>
          <a:prstGeom prst="rect">
            <a:avLst/>
          </a:prstGeom>
          <a:noFill/>
        </p:spPr>
        <p:txBody>
          <a:bodyPr wrap="square" rtlCol="0">
            <a:spAutoFit/>
          </a:bodyPr>
          <a:lstStyle/>
          <a:p>
            <a:r>
              <a:rPr lang="en-US" sz="4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7848602" y="5562604"/>
            <a:ext cx="656335" cy="646331"/>
          </a:xfrm>
          <a:prstGeom prst="rect">
            <a:avLst/>
          </a:prstGeom>
          <a:noFill/>
        </p:spPr>
        <p:txBody>
          <a:bodyPr wrap="square" rtlCol="0">
            <a:spAutoFit/>
          </a:bodyPr>
          <a:lstStyle/>
          <a:p>
            <a:r>
              <a:rPr lang="en-US" sz="3600" dirty="0" err="1"/>
              <a:t>x</a:t>
            </a:r>
            <a:r>
              <a:rPr lang="en-US" sz="3600" baseline="-25000" dirty="0" err="1"/>
              <a:t>n</a:t>
            </a:r>
            <a:endParaRPr lang="en-US" sz="3600" baseline="-25000" dirty="0"/>
          </a:p>
        </p:txBody>
      </p:sp>
      <p:sp>
        <p:nvSpPr>
          <p:cNvPr id="84" name="TextBox 83"/>
          <p:cNvSpPr txBox="1"/>
          <p:nvPr/>
        </p:nvSpPr>
        <p:spPr>
          <a:xfrm>
            <a:off x="2743200" y="5486404"/>
            <a:ext cx="609600" cy="646331"/>
          </a:xfrm>
          <a:prstGeom prst="rect">
            <a:avLst/>
          </a:prstGeom>
          <a:noFill/>
        </p:spPr>
        <p:txBody>
          <a:bodyPr wrap="square" rtlCol="0">
            <a:spAutoFit/>
          </a:bodyPr>
          <a:lstStyle/>
          <a:p>
            <a:r>
              <a:rPr lang="en-US" sz="3600" dirty="0"/>
              <a:t>x</a:t>
            </a:r>
            <a:r>
              <a:rPr lang="en-US" sz="3600" baseline="-25000" dirty="0"/>
              <a:t>1</a:t>
            </a:r>
          </a:p>
        </p:txBody>
      </p:sp>
      <p:cxnSp>
        <p:nvCxnSpPr>
          <p:cNvPr id="53" name="Straight Arrow Connector 52"/>
          <p:cNvCxnSpPr>
            <a:cxnSpLocks/>
            <a:stCxn id="23" idx="1"/>
            <a:endCxn id="13" idx="4"/>
          </p:cNvCxnSpPr>
          <p:nvPr/>
        </p:nvCxnSpPr>
        <p:spPr bwMode="auto">
          <a:xfrm flipH="1" flipV="1">
            <a:off x="6171299" y="2815712"/>
            <a:ext cx="1741175" cy="283983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695883B2-8B8A-1341-901C-859C80CFD51F}"/>
              </a:ext>
            </a:extLst>
          </p:cNvPr>
          <p:cNvCxnSpPr>
            <a:cxnSpLocks/>
            <a:stCxn id="21" idx="7"/>
            <a:endCxn id="13" idx="4"/>
          </p:cNvCxnSpPr>
          <p:nvPr/>
        </p:nvCxnSpPr>
        <p:spPr bwMode="auto">
          <a:xfrm flipV="1">
            <a:off x="3263526" y="2815712"/>
            <a:ext cx="2907773" cy="283983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a:extLst>
              <a:ext uri="{FF2B5EF4-FFF2-40B4-BE49-F238E27FC236}">
                <a16:creationId xmlns:a16="http://schemas.microsoft.com/office/drawing/2014/main" id="{ECB7B1FA-8A15-EA49-ADDB-7F99D5C557DE}"/>
              </a:ext>
            </a:extLst>
          </p:cNvPr>
          <p:cNvCxnSpPr>
            <a:cxnSpLocks/>
            <a:stCxn id="25" idx="0"/>
            <a:endCxn id="13" idx="4"/>
          </p:cNvCxnSpPr>
          <p:nvPr/>
        </p:nvCxnSpPr>
        <p:spPr bwMode="auto">
          <a:xfrm flipV="1">
            <a:off x="4572000" y="2815712"/>
            <a:ext cx="1599299" cy="274689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CE0FE5A-562C-1745-8203-B330FA8CD5F1}"/>
                  </a:ext>
                </a:extLst>
              </p:cNvPr>
              <p:cNvSpPr txBox="1"/>
              <p:nvPr/>
            </p:nvSpPr>
            <p:spPr>
              <a:xfrm>
                <a:off x="7213600" y="2183047"/>
                <a:ext cx="359826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𝑦</m:t>
                      </m:r>
                      <m:r>
                        <a:rPr lang="en-US" sz="3600" i="1">
                          <a:latin typeface="Cambria Math" panose="02040503050406030204" pitchFamily="18" charset="0"/>
                        </a:rPr>
                        <m:t>=</m:t>
                      </m:r>
                      <m:r>
                        <a:rPr lang="en-US" sz="3600" i="1">
                          <a:latin typeface="Cambria Math" panose="02040503050406030204" pitchFamily="18" charset="0"/>
                          <a:ea typeface="Cambria Math" panose="02040503050406030204" pitchFamily="18" charset="0"/>
                        </a:rPr>
                        <m:t>𝜎</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𝑤</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𝑥</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𝑏</m:t>
                      </m:r>
                      <m:r>
                        <a:rPr lang="en-US" sz="3600" i="1">
                          <a:latin typeface="Cambria Math" panose="02040503050406030204" pitchFamily="18" charset="0"/>
                          <a:ea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1CE0FE5A-562C-1745-8203-B330FA8CD5F1}"/>
                  </a:ext>
                </a:extLst>
              </p:cNvPr>
              <p:cNvSpPr txBox="1">
                <a:spLocks noRot="1" noChangeAspect="1" noMove="1" noResize="1" noEditPoints="1" noAdjustHandles="1" noChangeArrowheads="1" noChangeShapeType="1" noTextEdit="1"/>
              </p:cNvSpPr>
              <p:nvPr/>
            </p:nvSpPr>
            <p:spPr>
              <a:xfrm>
                <a:off x="7213600" y="2183047"/>
                <a:ext cx="3598264" cy="646331"/>
              </a:xfrm>
              <a:prstGeom prst="rect">
                <a:avLst/>
              </a:prstGeom>
              <a:blipFill>
                <a:blip r:embed="rId3"/>
                <a:stretch>
                  <a:fillRect r="-1053" b="-2500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FE8FC9BF-26E5-8A48-9452-B914E5937543}"/>
              </a:ext>
            </a:extLst>
          </p:cNvPr>
          <p:cNvSpPr txBox="1"/>
          <p:nvPr/>
        </p:nvSpPr>
        <p:spPr>
          <a:xfrm>
            <a:off x="9715268" y="5562603"/>
            <a:ext cx="777521" cy="646331"/>
          </a:xfrm>
          <a:prstGeom prst="rect">
            <a:avLst/>
          </a:prstGeom>
          <a:noFill/>
        </p:spPr>
        <p:txBody>
          <a:bodyPr wrap="square" rtlCol="0">
            <a:spAutoFit/>
          </a:bodyPr>
          <a:lstStyle/>
          <a:p>
            <a:r>
              <a:rPr lang="en-US" sz="3600" dirty="0"/>
              <a:t>+1</a:t>
            </a:r>
          </a:p>
        </p:txBody>
      </p:sp>
      <p:sp>
        <p:nvSpPr>
          <p:cNvPr id="37" name="TextBox 36">
            <a:extLst>
              <a:ext uri="{FF2B5EF4-FFF2-40B4-BE49-F238E27FC236}">
                <a16:creationId xmlns:a16="http://schemas.microsoft.com/office/drawing/2014/main" id="{E429CE29-AD6D-6043-B346-7998851EEA16}"/>
              </a:ext>
            </a:extLst>
          </p:cNvPr>
          <p:cNvSpPr txBox="1"/>
          <p:nvPr/>
        </p:nvSpPr>
        <p:spPr>
          <a:xfrm>
            <a:off x="4042885" y="3562314"/>
            <a:ext cx="845179" cy="707886"/>
          </a:xfrm>
          <a:prstGeom prst="rect">
            <a:avLst/>
          </a:prstGeom>
          <a:noFill/>
        </p:spPr>
        <p:txBody>
          <a:bodyPr wrap="square" rtlCol="0">
            <a:spAutoFit/>
          </a:bodyPr>
          <a:lstStyle/>
          <a:p>
            <a:r>
              <a:rPr lang="en-US" sz="4000" dirty="0">
                <a:solidFill>
                  <a:srgbClr val="590A0E"/>
                </a:solidFill>
                <a:latin typeface="Times New Roman" panose="02020603050405020304" pitchFamily="18" charset="0"/>
                <a:cs typeface="Times New Roman" panose="02020603050405020304" pitchFamily="18" charset="0"/>
              </a:rPr>
              <a:t>w</a:t>
            </a:r>
            <a:r>
              <a:rPr lang="en-US" sz="4000" baseline="-25000" dirty="0">
                <a:solidFill>
                  <a:srgbClr val="590A0E"/>
                </a:solidFill>
                <a:latin typeface="Times New Roman" panose="02020603050405020304" pitchFamily="18" charset="0"/>
                <a:cs typeface="Times New Roman" panose="02020603050405020304" pitchFamily="18" charset="0"/>
              </a:rPr>
              <a:t>1</a:t>
            </a:r>
          </a:p>
        </p:txBody>
      </p:sp>
      <p:sp>
        <p:nvSpPr>
          <p:cNvPr id="40" name="TextBox 39">
            <a:extLst>
              <a:ext uri="{FF2B5EF4-FFF2-40B4-BE49-F238E27FC236}">
                <a16:creationId xmlns:a16="http://schemas.microsoft.com/office/drawing/2014/main" id="{B55E4ECD-9FC9-6146-A571-981066646A08}"/>
              </a:ext>
            </a:extLst>
          </p:cNvPr>
          <p:cNvSpPr txBox="1"/>
          <p:nvPr/>
        </p:nvSpPr>
        <p:spPr>
          <a:xfrm>
            <a:off x="6241421" y="3581402"/>
            <a:ext cx="845179" cy="707886"/>
          </a:xfrm>
          <a:prstGeom prst="rect">
            <a:avLst/>
          </a:prstGeom>
          <a:noFill/>
        </p:spPr>
        <p:txBody>
          <a:bodyPr wrap="square" rtlCol="0">
            <a:spAutoFit/>
          </a:bodyPr>
          <a:lstStyle/>
          <a:p>
            <a:r>
              <a:rPr lang="en-US" sz="4000" dirty="0" err="1">
                <a:solidFill>
                  <a:srgbClr val="590A0E"/>
                </a:solidFill>
                <a:latin typeface="Times New Roman" panose="02020603050405020304" pitchFamily="18" charset="0"/>
                <a:cs typeface="Times New Roman" panose="02020603050405020304" pitchFamily="18" charset="0"/>
              </a:rPr>
              <a:t>w</a:t>
            </a:r>
            <a:r>
              <a:rPr lang="en-US" sz="4000" baseline="-25000" dirty="0" err="1">
                <a:solidFill>
                  <a:srgbClr val="590A0E"/>
                </a:solidFill>
                <a:latin typeface="Times New Roman" panose="02020603050405020304" pitchFamily="18" charset="0"/>
                <a:cs typeface="Times New Roman" panose="02020603050405020304" pitchFamily="18" charset="0"/>
              </a:rPr>
              <a:t>n</a:t>
            </a:r>
            <a:endParaRPr lang="en-US" sz="4000" baseline="-25000" dirty="0">
              <a:solidFill>
                <a:srgbClr val="590A0E"/>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84F1E1F-7708-504F-B469-E201D2446A1B}"/>
              </a:ext>
            </a:extLst>
          </p:cNvPr>
          <p:cNvSpPr txBox="1"/>
          <p:nvPr/>
        </p:nvSpPr>
        <p:spPr>
          <a:xfrm>
            <a:off x="7994021" y="3600413"/>
            <a:ext cx="845179" cy="707886"/>
          </a:xfrm>
          <a:prstGeom prst="rect">
            <a:avLst/>
          </a:prstGeom>
          <a:noFill/>
        </p:spPr>
        <p:txBody>
          <a:bodyPr wrap="square" rtlCol="0">
            <a:spAutoFit/>
          </a:bodyPr>
          <a:lstStyle/>
          <a:p>
            <a:r>
              <a:rPr lang="en-US" sz="4000" dirty="0">
                <a:solidFill>
                  <a:srgbClr val="590A0E"/>
                </a:solidFill>
                <a:latin typeface="Times New Roman" panose="02020603050405020304" pitchFamily="18" charset="0"/>
                <a:cs typeface="Times New Roman" panose="02020603050405020304" pitchFamily="18" charset="0"/>
              </a:rPr>
              <a:t>b</a:t>
            </a:r>
          </a:p>
        </p:txBody>
      </p:sp>
      <p:sp>
        <p:nvSpPr>
          <p:cNvPr id="42" name="TextBox 41">
            <a:extLst>
              <a:ext uri="{FF2B5EF4-FFF2-40B4-BE49-F238E27FC236}">
                <a16:creationId xmlns:a16="http://schemas.microsoft.com/office/drawing/2014/main" id="{EDDDFAF8-C4D0-1042-B52B-54324A0ED22A}"/>
              </a:ext>
            </a:extLst>
          </p:cNvPr>
          <p:cNvSpPr txBox="1"/>
          <p:nvPr/>
        </p:nvSpPr>
        <p:spPr>
          <a:xfrm>
            <a:off x="9469962" y="2714594"/>
            <a:ext cx="2685351" cy="584775"/>
          </a:xfrm>
          <a:prstGeom prst="rect">
            <a:avLst/>
          </a:prstGeom>
          <a:noFill/>
        </p:spPr>
        <p:txBody>
          <a:bodyPr wrap="none" rtlCol="0">
            <a:spAutoFit/>
          </a:bodyPr>
          <a:lstStyle/>
          <a:p>
            <a:r>
              <a:rPr lang="en-US" sz="3200" dirty="0">
                <a:solidFill>
                  <a:schemeClr val="tx2"/>
                </a:solidFill>
              </a:rPr>
              <a:t>(y is a scalar)</a:t>
            </a:r>
          </a:p>
        </p:txBody>
      </p:sp>
      <p:sp>
        <p:nvSpPr>
          <p:cNvPr id="59" name="TextBox 58">
            <a:extLst>
              <a:ext uri="{FF2B5EF4-FFF2-40B4-BE49-F238E27FC236}">
                <a16:creationId xmlns:a16="http://schemas.microsoft.com/office/drawing/2014/main" id="{0CAD22C9-A380-5E4A-8716-B5AB33FE90F0}"/>
              </a:ext>
            </a:extLst>
          </p:cNvPr>
          <p:cNvSpPr txBox="1"/>
          <p:nvPr/>
        </p:nvSpPr>
        <p:spPr>
          <a:xfrm>
            <a:off x="5943602" y="2064606"/>
            <a:ext cx="537327" cy="830997"/>
          </a:xfrm>
          <a:prstGeom prst="rect">
            <a:avLst/>
          </a:prstGeom>
          <a:noFill/>
        </p:spPr>
        <p:txBody>
          <a:bodyPr wrap="none" rtlCol="0">
            <a:spAutoFit/>
          </a:bodyPr>
          <a:lstStyle/>
          <a:p>
            <a:r>
              <a:rPr lang="en-US" sz="4800" dirty="0" err="1"/>
              <a:t>σ</a:t>
            </a:r>
            <a:endParaRPr lang="en-US" sz="1351" dirty="0"/>
          </a:p>
        </p:txBody>
      </p:sp>
      <p:sp>
        <p:nvSpPr>
          <p:cNvPr id="64" name="TextBox 63">
            <a:extLst>
              <a:ext uri="{FF2B5EF4-FFF2-40B4-BE49-F238E27FC236}">
                <a16:creationId xmlns:a16="http://schemas.microsoft.com/office/drawing/2014/main" id="{BD2E8BCC-9E48-D347-BC1E-41462CC698A2}"/>
              </a:ext>
            </a:extLst>
          </p:cNvPr>
          <p:cNvSpPr txBox="1"/>
          <p:nvPr/>
        </p:nvSpPr>
        <p:spPr>
          <a:xfrm>
            <a:off x="500085" y="2254080"/>
            <a:ext cx="2693319" cy="1077218"/>
          </a:xfrm>
          <a:prstGeom prst="rect">
            <a:avLst/>
          </a:prstGeom>
          <a:noFill/>
        </p:spPr>
        <p:txBody>
          <a:bodyPr wrap="square" rtlCol="0">
            <a:spAutoFit/>
          </a:bodyPr>
          <a:lstStyle/>
          <a:p>
            <a:r>
              <a:rPr lang="en-US" sz="3200" dirty="0">
                <a:solidFill>
                  <a:schemeClr val="tx2"/>
                </a:solidFill>
              </a:rPr>
              <a:t>Output layer</a:t>
            </a:r>
          </a:p>
          <a:p>
            <a:r>
              <a:rPr lang="en-US" sz="3200" dirty="0">
                <a:solidFill>
                  <a:schemeClr val="tx2"/>
                </a:solidFill>
              </a:rPr>
              <a:t>(</a:t>
            </a:r>
            <a:r>
              <a:rPr lang="en-US" sz="3200" dirty="0" err="1"/>
              <a:t>σ</a:t>
            </a:r>
            <a:r>
              <a:rPr lang="en-US" sz="3200" dirty="0"/>
              <a:t> node)</a:t>
            </a:r>
            <a:endParaRPr lang="en-US" sz="3200" dirty="0">
              <a:solidFill>
                <a:schemeClr val="tx2"/>
              </a:solidFill>
            </a:endParaRPr>
          </a:p>
        </p:txBody>
      </p:sp>
      <p:sp>
        <p:nvSpPr>
          <p:cNvPr id="65" name="TextBox 64">
            <a:extLst>
              <a:ext uri="{FF2B5EF4-FFF2-40B4-BE49-F238E27FC236}">
                <a16:creationId xmlns:a16="http://schemas.microsoft.com/office/drawing/2014/main" id="{2042CEFD-59B9-1A48-93CC-B47462563843}"/>
              </a:ext>
            </a:extLst>
          </p:cNvPr>
          <p:cNvSpPr txBox="1"/>
          <p:nvPr/>
        </p:nvSpPr>
        <p:spPr>
          <a:xfrm>
            <a:off x="304406" y="5512040"/>
            <a:ext cx="2209451" cy="1077218"/>
          </a:xfrm>
          <a:prstGeom prst="rect">
            <a:avLst/>
          </a:prstGeom>
          <a:noFill/>
        </p:spPr>
        <p:txBody>
          <a:bodyPr wrap="none" rtlCol="0">
            <a:spAutoFit/>
          </a:bodyPr>
          <a:lstStyle/>
          <a:p>
            <a:r>
              <a:rPr lang="en-US" sz="3200" dirty="0">
                <a:solidFill>
                  <a:schemeClr val="tx2"/>
                </a:solidFill>
              </a:rPr>
              <a:t>Input layer</a:t>
            </a:r>
          </a:p>
          <a:p>
            <a:r>
              <a:rPr lang="en-US" sz="3200" dirty="0">
                <a:solidFill>
                  <a:schemeClr val="tx2"/>
                </a:solidFill>
              </a:rPr>
              <a:t>vector x</a:t>
            </a:r>
          </a:p>
        </p:txBody>
      </p:sp>
      <p:sp>
        <p:nvSpPr>
          <p:cNvPr id="60" name="TextBox 59">
            <a:extLst>
              <a:ext uri="{FF2B5EF4-FFF2-40B4-BE49-F238E27FC236}">
                <a16:creationId xmlns:a16="http://schemas.microsoft.com/office/drawing/2014/main" id="{59339898-3A3D-444A-B30F-DAE8E5BD7EB3}"/>
              </a:ext>
            </a:extLst>
          </p:cNvPr>
          <p:cNvSpPr txBox="1"/>
          <p:nvPr/>
        </p:nvSpPr>
        <p:spPr>
          <a:xfrm>
            <a:off x="2549394" y="1146468"/>
            <a:ext cx="8400313" cy="523220"/>
          </a:xfrm>
          <a:prstGeom prst="rect">
            <a:avLst/>
          </a:prstGeom>
          <a:noFill/>
        </p:spPr>
        <p:txBody>
          <a:bodyPr wrap="none" rtlCol="0">
            <a:spAutoFit/>
          </a:bodyPr>
          <a:lstStyle/>
          <a:p>
            <a:r>
              <a:rPr lang="en-US" sz="2800" dirty="0"/>
              <a:t>(we don't count the input layer in counting layers!)</a:t>
            </a:r>
          </a:p>
        </p:txBody>
      </p:sp>
      <p:sp>
        <p:nvSpPr>
          <p:cNvPr id="5" name="TextBox 4">
            <a:extLst>
              <a:ext uri="{FF2B5EF4-FFF2-40B4-BE49-F238E27FC236}">
                <a16:creationId xmlns:a16="http://schemas.microsoft.com/office/drawing/2014/main" id="{BC8637CD-167A-B14E-9ED3-5FF1C283B8B1}"/>
              </a:ext>
            </a:extLst>
          </p:cNvPr>
          <p:cNvSpPr txBox="1"/>
          <p:nvPr/>
        </p:nvSpPr>
        <p:spPr>
          <a:xfrm>
            <a:off x="1693773" y="4270894"/>
            <a:ext cx="1308692" cy="461665"/>
          </a:xfrm>
          <a:prstGeom prst="rect">
            <a:avLst/>
          </a:prstGeom>
          <a:noFill/>
        </p:spPr>
        <p:txBody>
          <a:bodyPr wrap="none" rtlCol="0">
            <a:spAutoFit/>
          </a:bodyPr>
          <a:lstStyle/>
          <a:p>
            <a:r>
              <a:rPr lang="en-US" sz="2400" dirty="0">
                <a:solidFill>
                  <a:srgbClr val="627152"/>
                </a:solidFill>
              </a:rPr>
              <a:t>(vector)</a:t>
            </a:r>
          </a:p>
        </p:txBody>
      </p:sp>
      <p:sp>
        <p:nvSpPr>
          <p:cNvPr id="35" name="TextBox 34">
            <a:extLst>
              <a:ext uri="{FF2B5EF4-FFF2-40B4-BE49-F238E27FC236}">
                <a16:creationId xmlns:a16="http://schemas.microsoft.com/office/drawing/2014/main" id="{EBC32F93-92EF-1C4D-B1E2-13D7003508EB}"/>
              </a:ext>
            </a:extLst>
          </p:cNvPr>
          <p:cNvSpPr txBox="1"/>
          <p:nvPr/>
        </p:nvSpPr>
        <p:spPr>
          <a:xfrm>
            <a:off x="8504933" y="3916260"/>
            <a:ext cx="1261884" cy="461665"/>
          </a:xfrm>
          <a:prstGeom prst="rect">
            <a:avLst/>
          </a:prstGeom>
          <a:noFill/>
        </p:spPr>
        <p:txBody>
          <a:bodyPr wrap="none" rtlCol="0">
            <a:spAutoFit/>
          </a:bodyPr>
          <a:lstStyle/>
          <a:p>
            <a:r>
              <a:rPr lang="en-US" sz="2400" dirty="0">
                <a:solidFill>
                  <a:srgbClr val="627152"/>
                </a:solidFill>
              </a:rPr>
              <a:t>(scalar)</a:t>
            </a:r>
          </a:p>
        </p:txBody>
      </p:sp>
    </p:spTree>
    <p:extLst>
      <p:ext uri="{BB962C8B-B14F-4D97-AF65-F5344CB8AC3E}">
        <p14:creationId xmlns:p14="http://schemas.microsoft.com/office/powerpoint/2010/main" val="3814716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386624" cy="1066800"/>
          </a:xfrm>
        </p:spPr>
        <p:txBody>
          <a:bodyPr>
            <a:noAutofit/>
          </a:bodyPr>
          <a:lstStyle/>
          <a:p>
            <a:r>
              <a:rPr lang="en-US" sz="3200" b="1" dirty="0"/>
              <a:t>Multinomial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26</a:t>
            </a:fld>
            <a:endParaRPr lang="en-US"/>
          </a:p>
        </p:txBody>
      </p:sp>
      <p:sp>
        <p:nvSpPr>
          <p:cNvPr id="8" name="Oval 7"/>
          <p:cNvSpPr/>
          <p:nvPr/>
        </p:nvSpPr>
        <p:spPr bwMode="auto">
          <a:xfrm>
            <a:off x="4775200"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p:cNvSpPr/>
          <p:nvPr/>
        </p:nvSpPr>
        <p:spPr bwMode="auto">
          <a:xfrm>
            <a:off x="4673602" y="2209803"/>
            <a:ext cx="609599"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2" name="Oval 11"/>
          <p:cNvSpPr/>
          <p:nvPr/>
        </p:nvSpPr>
        <p:spPr bwMode="auto">
          <a:xfrm>
            <a:off x="6705602" y="2209803"/>
            <a:ext cx="609599"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5791202" y="2209803"/>
            <a:ext cx="609599"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14" name="Straight Arrow Connector 13"/>
          <p:cNvCxnSpPr>
            <a:cxnSpLocks/>
            <a:stCxn id="9" idx="0"/>
          </p:cNvCxnSpPr>
          <p:nvPr/>
        </p:nvCxnSpPr>
        <p:spPr bwMode="auto">
          <a:xfrm flipV="1">
            <a:off x="4978402" y="713008"/>
            <a:ext cx="887194" cy="1496795"/>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5283200"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2743200" y="5562603"/>
            <a:ext cx="5080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7823200" y="5562603"/>
            <a:ext cx="5080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6096000" y="5562603"/>
            <a:ext cx="5080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267200" y="5562603"/>
            <a:ext cx="5080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stCxn id="21" idx="0"/>
          </p:cNvCxnSpPr>
          <p:nvPr/>
        </p:nvCxnSpPr>
        <p:spPr bwMode="auto">
          <a:xfrm flipV="1">
            <a:off x="2997200" y="4065808"/>
            <a:ext cx="3274797" cy="1496795"/>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4521200" y="2844475"/>
            <a:ext cx="457202"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9" idx="4"/>
          </p:cNvCxnSpPr>
          <p:nvPr/>
        </p:nvCxnSpPr>
        <p:spPr bwMode="auto">
          <a:xfrm flipH="1" flipV="1">
            <a:off x="4978402" y="2844475"/>
            <a:ext cx="1371598"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978402" y="2844475"/>
            <a:ext cx="3098798" cy="2718128"/>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3176805" y="2844475"/>
            <a:ext cx="1801597" cy="28110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9084191" y="5562603"/>
            <a:ext cx="5080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978402" y="2844475"/>
            <a:ext cx="4359789"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3176805" y="2844475"/>
            <a:ext cx="2919197" cy="28110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stCxn id="21" idx="7"/>
            <a:endCxn id="12" idx="4"/>
          </p:cNvCxnSpPr>
          <p:nvPr/>
        </p:nvCxnSpPr>
        <p:spPr bwMode="auto">
          <a:xfrm flipV="1">
            <a:off x="3176805" y="2844475"/>
            <a:ext cx="3833597" cy="28110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7010402" y="2844475"/>
            <a:ext cx="2327789"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6096002" y="2844475"/>
            <a:ext cx="3242189"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a:endCxn id="9" idx="4"/>
          </p:cNvCxnSpPr>
          <p:nvPr/>
        </p:nvCxnSpPr>
        <p:spPr bwMode="auto">
          <a:xfrm flipH="1" flipV="1">
            <a:off x="4978402" y="2844475"/>
            <a:ext cx="3098798"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7010402" y="2844475"/>
            <a:ext cx="1066798"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H="1" flipV="1">
            <a:off x="6096002" y="2844475"/>
            <a:ext cx="253998"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a:endCxn id="12" idx="4"/>
          </p:cNvCxnSpPr>
          <p:nvPr/>
        </p:nvCxnSpPr>
        <p:spPr bwMode="auto">
          <a:xfrm flipV="1">
            <a:off x="6350000" y="2844475"/>
            <a:ext cx="660402"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4521200" y="2844475"/>
            <a:ext cx="1574802"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stCxn id="25" idx="0"/>
            <a:endCxn id="12" idx="4"/>
          </p:cNvCxnSpPr>
          <p:nvPr/>
        </p:nvCxnSpPr>
        <p:spPr bwMode="auto">
          <a:xfrm flipV="1">
            <a:off x="4521200" y="2844475"/>
            <a:ext cx="2489202"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3200400" y="3505200"/>
            <a:ext cx="609600" cy="707886"/>
          </a:xfrm>
          <a:prstGeom prst="rect">
            <a:avLst/>
          </a:prstGeom>
          <a:noFill/>
        </p:spPr>
        <p:txBody>
          <a:bodyPr wrap="square" rtlCol="0">
            <a:spAutoFit/>
          </a:bodyPr>
          <a:lstStyle/>
          <a:p>
            <a:r>
              <a:rPr lang="en-US" sz="4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7875129" y="5511227"/>
            <a:ext cx="526106" cy="584775"/>
          </a:xfrm>
          <a:prstGeom prst="rect">
            <a:avLst/>
          </a:prstGeom>
          <a:noFill/>
        </p:spPr>
        <p:txBody>
          <a:bodyPr wrap="none" rtlCol="0">
            <a:spAutoFit/>
          </a:bodyPr>
          <a:lstStyle/>
          <a:p>
            <a:r>
              <a:rPr lang="en-US" sz="3200" dirty="0" err="1">
                <a:latin typeface="Times New Roman" panose="02020603050405020304" pitchFamily="18" charset="0"/>
                <a:cs typeface="Times New Roman" panose="02020603050405020304" pitchFamily="18" charset="0"/>
              </a:rPr>
              <a:t>x</a:t>
            </a:r>
            <a:r>
              <a:rPr lang="en-US" sz="3200" baseline="-25000" dirty="0" err="1">
                <a:latin typeface="Times New Roman" panose="02020603050405020304" pitchFamily="18" charset="0"/>
                <a:cs typeface="Times New Roman" panose="02020603050405020304" pitchFamily="18" charset="0"/>
              </a:rPr>
              <a:t>n</a:t>
            </a:r>
            <a:endParaRPr lang="en-US" sz="3200"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2743200" y="5562600"/>
            <a:ext cx="60960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x</a:t>
            </a:r>
            <a:r>
              <a:rPr lang="en-US" sz="3200" baseline="-25000" dirty="0">
                <a:latin typeface="Times New Roman" panose="02020603050405020304" pitchFamily="18" charset="0"/>
                <a:cs typeface="Times New Roman" panose="02020603050405020304" pitchFamily="18" charset="0"/>
              </a:rPr>
              <a:t>1</a:t>
            </a:r>
          </a:p>
        </p:txBody>
      </p:sp>
      <p:cxnSp>
        <p:nvCxnSpPr>
          <p:cNvPr id="53" name="Straight Arrow Connector 52"/>
          <p:cNvCxnSpPr>
            <a:cxnSpLocks/>
            <a:stCxn id="23" idx="0"/>
            <a:endCxn id="13" idx="4"/>
          </p:cNvCxnSpPr>
          <p:nvPr/>
        </p:nvCxnSpPr>
        <p:spPr bwMode="auto">
          <a:xfrm flipH="1" flipV="1">
            <a:off x="6096002" y="2844475"/>
            <a:ext cx="1981198"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1943759" y="1080063"/>
            <a:ext cx="10210800" cy="666786"/>
          </a:xfrm>
          <a:prstGeom prst="rect">
            <a:avLst/>
          </a:prstGeom>
          <a:noFill/>
        </p:spPr>
        <p:txBody>
          <a:bodyPr wrap="square" rtlCol="0">
            <a:spAutoFit/>
          </a:bodyPr>
          <a:lstStyle/>
          <a:p>
            <a:r>
              <a:rPr lang="en-US" sz="3733" dirty="0">
                <a:solidFill>
                  <a:srgbClr val="981535"/>
                </a:solidFill>
              </a:rPr>
              <a:t>Fully connected single layer network</a:t>
            </a:r>
          </a:p>
        </p:txBody>
      </p:sp>
      <p:sp>
        <p:nvSpPr>
          <p:cNvPr id="3" name="Rectangle 2">
            <a:extLst>
              <a:ext uri="{FF2B5EF4-FFF2-40B4-BE49-F238E27FC236}">
                <a16:creationId xmlns:a16="http://schemas.microsoft.com/office/drawing/2014/main" id="{8AD1876A-19B5-AE49-83FA-946D46310282}"/>
              </a:ext>
            </a:extLst>
          </p:cNvPr>
          <p:cNvSpPr/>
          <p:nvPr/>
        </p:nvSpPr>
        <p:spPr>
          <a:xfrm>
            <a:off x="1939411" y="4113378"/>
            <a:ext cx="1549620" cy="1815690"/>
          </a:xfrm>
          <a:prstGeom prst="rect">
            <a:avLst/>
          </a:prstGeom>
        </p:spPr>
        <p:txBody>
          <a:bodyPr wrap="square">
            <a:spAutoFit/>
          </a:bodyPr>
          <a:lstStyle/>
          <a:p>
            <a:r>
              <a:rPr lang="en-US" sz="3733" dirty="0">
                <a:solidFill>
                  <a:schemeClr val="tx2"/>
                </a:solidFill>
              </a:rPr>
              <a:t>W is a matrix</a:t>
            </a:r>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80CB1F6F-E797-4A45-9FEC-24D5A0F3C4AD}"/>
                  </a:ext>
                </a:extLst>
              </p:cNvPr>
              <p:cNvSpPr txBox="1"/>
              <p:nvPr/>
            </p:nvSpPr>
            <p:spPr>
              <a:xfrm>
                <a:off x="7484281" y="2184882"/>
                <a:ext cx="510885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𝑦</m:t>
                      </m:r>
                      <m:r>
                        <a:rPr lang="en-US" sz="3600" i="1">
                          <a:latin typeface="Cambria Math" panose="02040503050406030204" pitchFamily="18" charset="0"/>
                        </a:rPr>
                        <m:t>=</m:t>
                      </m:r>
                      <m:r>
                        <m:rPr>
                          <m:nor/>
                        </m:rPr>
                        <a:rPr lang="en-US" sz="3600">
                          <a:latin typeface="Cambria Math" panose="02040503050406030204" pitchFamily="18" charset="0"/>
                        </a:rPr>
                        <m:t>softmax</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𝑊𝑥</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𝑏</m:t>
                      </m:r>
                      <m:r>
                        <a:rPr lang="en-US" sz="3600" i="1">
                          <a:latin typeface="Cambria Math" panose="02040503050406030204" pitchFamily="18" charset="0"/>
                          <a:ea typeface="Cambria Math" panose="02040503050406030204" pitchFamily="18" charset="0"/>
                        </a:rPr>
                        <m:t>)</m:t>
                      </m:r>
                    </m:oMath>
                  </m:oMathPara>
                </a14:m>
                <a:endParaRPr lang="en-US" sz="3600" dirty="0"/>
              </a:p>
            </p:txBody>
          </p:sp>
        </mc:Choice>
        <mc:Fallback>
          <p:sp>
            <p:nvSpPr>
              <p:cNvPr id="40" name="TextBox 39">
                <a:extLst>
                  <a:ext uri="{FF2B5EF4-FFF2-40B4-BE49-F238E27FC236}">
                    <a16:creationId xmlns:a16="http://schemas.microsoft.com/office/drawing/2014/main" id="{80CB1F6F-E797-4A45-9FEC-24D5A0F3C4AD}"/>
                  </a:ext>
                </a:extLst>
              </p:cNvPr>
              <p:cNvSpPr txBox="1">
                <a:spLocks noRot="1" noChangeAspect="1" noMove="1" noResize="1" noEditPoints="1" noAdjustHandles="1" noChangeArrowheads="1" noChangeShapeType="1" noTextEdit="1"/>
              </p:cNvSpPr>
              <p:nvPr/>
            </p:nvSpPr>
            <p:spPr>
              <a:xfrm>
                <a:off x="7484281" y="2184882"/>
                <a:ext cx="5108859" cy="646331"/>
              </a:xfrm>
              <a:prstGeom prst="rect">
                <a:avLst/>
              </a:prstGeom>
              <a:blipFill>
                <a:blip r:embed="rId3"/>
                <a:stretch>
                  <a:fillRect b="-25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4796DB7-1451-5C4F-81F0-C517963B035E}"/>
              </a:ext>
            </a:extLst>
          </p:cNvPr>
          <p:cNvSpPr txBox="1"/>
          <p:nvPr/>
        </p:nvSpPr>
        <p:spPr>
          <a:xfrm>
            <a:off x="9055102" y="5648980"/>
            <a:ext cx="566181"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+1</a:t>
            </a:r>
          </a:p>
        </p:txBody>
      </p:sp>
      <p:sp>
        <p:nvSpPr>
          <p:cNvPr id="43" name="Rectangle 42">
            <a:extLst>
              <a:ext uri="{FF2B5EF4-FFF2-40B4-BE49-F238E27FC236}">
                <a16:creationId xmlns:a16="http://schemas.microsoft.com/office/drawing/2014/main" id="{1354A9EB-28FF-EA43-A179-8F72EEB6527A}"/>
              </a:ext>
            </a:extLst>
          </p:cNvPr>
          <p:cNvSpPr/>
          <p:nvPr/>
        </p:nvSpPr>
        <p:spPr>
          <a:xfrm>
            <a:off x="8915356" y="2696063"/>
            <a:ext cx="3080869" cy="666786"/>
          </a:xfrm>
          <a:prstGeom prst="rect">
            <a:avLst/>
          </a:prstGeom>
        </p:spPr>
        <p:txBody>
          <a:bodyPr wrap="square">
            <a:spAutoFit/>
          </a:bodyPr>
          <a:lstStyle/>
          <a:p>
            <a:r>
              <a:rPr lang="en-US" sz="3733" dirty="0">
                <a:solidFill>
                  <a:schemeClr val="tx2"/>
                </a:solidFill>
              </a:rPr>
              <a:t>y is a vector</a:t>
            </a:r>
          </a:p>
        </p:txBody>
      </p:sp>
      <p:sp>
        <p:nvSpPr>
          <p:cNvPr id="45" name="TextBox 44">
            <a:extLst>
              <a:ext uri="{FF2B5EF4-FFF2-40B4-BE49-F238E27FC236}">
                <a16:creationId xmlns:a16="http://schemas.microsoft.com/office/drawing/2014/main" id="{6794CF16-0514-2942-87BA-D958E5CAEC9F}"/>
              </a:ext>
            </a:extLst>
          </p:cNvPr>
          <p:cNvSpPr txBox="1"/>
          <p:nvPr/>
        </p:nvSpPr>
        <p:spPr>
          <a:xfrm>
            <a:off x="4659617" y="1562980"/>
            <a:ext cx="60960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y</a:t>
            </a:r>
            <a:r>
              <a:rPr lang="en-US" sz="3200" baseline="-25000" dirty="0">
                <a:latin typeface="Times New Roman" panose="02020603050405020304" pitchFamily="18" charset="0"/>
                <a:cs typeface="Times New Roman" panose="02020603050405020304" pitchFamily="18" charset="0"/>
              </a:rPr>
              <a:t>1</a:t>
            </a:r>
          </a:p>
        </p:txBody>
      </p:sp>
      <p:sp>
        <p:nvSpPr>
          <p:cNvPr id="47" name="TextBox 46">
            <a:extLst>
              <a:ext uri="{FF2B5EF4-FFF2-40B4-BE49-F238E27FC236}">
                <a16:creationId xmlns:a16="http://schemas.microsoft.com/office/drawing/2014/main" id="{275C28FF-A703-5841-B938-401B16C08AA7}"/>
              </a:ext>
            </a:extLst>
          </p:cNvPr>
          <p:cNvSpPr txBox="1"/>
          <p:nvPr/>
        </p:nvSpPr>
        <p:spPr>
          <a:xfrm>
            <a:off x="6649916" y="1557028"/>
            <a:ext cx="609600"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y</a:t>
            </a:r>
            <a:r>
              <a:rPr lang="en-US" sz="3200" baseline="-25000" dirty="0" err="1">
                <a:latin typeface="Times New Roman" panose="02020603050405020304" pitchFamily="18" charset="0"/>
                <a:cs typeface="Times New Roman" panose="02020603050405020304" pitchFamily="18" charset="0"/>
              </a:rPr>
              <a:t>n</a:t>
            </a:r>
            <a:endParaRPr lang="en-US" sz="3200" baseline="-25000" dirty="0">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0176B418-2F6B-2347-AFE4-14E0484F474B}"/>
              </a:ext>
            </a:extLst>
          </p:cNvPr>
          <p:cNvSpPr/>
          <p:nvPr/>
        </p:nvSpPr>
        <p:spPr>
          <a:xfrm>
            <a:off x="9073692" y="4147419"/>
            <a:ext cx="3080869" cy="666786"/>
          </a:xfrm>
          <a:prstGeom prst="rect">
            <a:avLst/>
          </a:prstGeom>
        </p:spPr>
        <p:txBody>
          <a:bodyPr wrap="square">
            <a:spAutoFit/>
          </a:bodyPr>
          <a:lstStyle/>
          <a:p>
            <a:r>
              <a:rPr lang="en-US" sz="3733" dirty="0">
                <a:solidFill>
                  <a:schemeClr val="tx2"/>
                </a:solidFill>
              </a:rPr>
              <a:t>b is a vector</a:t>
            </a:r>
          </a:p>
        </p:txBody>
      </p:sp>
      <p:sp>
        <p:nvSpPr>
          <p:cNvPr id="50" name="TextBox 49">
            <a:extLst>
              <a:ext uri="{FF2B5EF4-FFF2-40B4-BE49-F238E27FC236}">
                <a16:creationId xmlns:a16="http://schemas.microsoft.com/office/drawing/2014/main" id="{4D779BA9-4A4C-D44C-9F2F-6A26E5C03DDA}"/>
              </a:ext>
            </a:extLst>
          </p:cNvPr>
          <p:cNvSpPr txBox="1"/>
          <p:nvPr/>
        </p:nvSpPr>
        <p:spPr>
          <a:xfrm>
            <a:off x="8286291" y="3469963"/>
            <a:ext cx="609600" cy="707886"/>
          </a:xfrm>
          <a:prstGeom prst="rect">
            <a:avLst/>
          </a:prstGeom>
          <a:noFill/>
        </p:spPr>
        <p:txBody>
          <a:bodyPr wrap="square" rtlCol="0">
            <a:spAutoFit/>
          </a:bodyPr>
          <a:lstStyle/>
          <a:p>
            <a:r>
              <a:rPr lang="en-US" sz="4000" dirty="0">
                <a:solidFill>
                  <a:srgbClr val="590A0E"/>
                </a:solidFill>
                <a:latin typeface="Times New Roman" panose="02020603050405020304" pitchFamily="18" charset="0"/>
                <a:cs typeface="Times New Roman" panose="02020603050405020304" pitchFamily="18" charset="0"/>
              </a:rPr>
              <a:t>b</a:t>
            </a:r>
          </a:p>
        </p:txBody>
      </p:sp>
      <p:sp>
        <p:nvSpPr>
          <p:cNvPr id="55" name="TextBox 54">
            <a:extLst>
              <a:ext uri="{FF2B5EF4-FFF2-40B4-BE49-F238E27FC236}">
                <a16:creationId xmlns:a16="http://schemas.microsoft.com/office/drawing/2014/main" id="{1B200C40-4EB3-8F46-BFD7-31EF0BEE1BEF}"/>
              </a:ext>
            </a:extLst>
          </p:cNvPr>
          <p:cNvSpPr txBox="1"/>
          <p:nvPr/>
        </p:nvSpPr>
        <p:spPr>
          <a:xfrm>
            <a:off x="4761270" y="2143624"/>
            <a:ext cx="385042"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s</a:t>
            </a:r>
          </a:p>
        </p:txBody>
      </p:sp>
      <p:sp>
        <p:nvSpPr>
          <p:cNvPr id="70" name="TextBox 69">
            <a:extLst>
              <a:ext uri="{FF2B5EF4-FFF2-40B4-BE49-F238E27FC236}">
                <a16:creationId xmlns:a16="http://schemas.microsoft.com/office/drawing/2014/main" id="{C285E98C-6BF2-A94E-8903-EF3D15BA19E2}"/>
              </a:ext>
            </a:extLst>
          </p:cNvPr>
          <p:cNvSpPr txBox="1"/>
          <p:nvPr/>
        </p:nvSpPr>
        <p:spPr>
          <a:xfrm>
            <a:off x="5897632" y="2089625"/>
            <a:ext cx="385042"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s</a:t>
            </a:r>
          </a:p>
        </p:txBody>
      </p:sp>
      <p:sp>
        <p:nvSpPr>
          <p:cNvPr id="72" name="TextBox 71">
            <a:extLst>
              <a:ext uri="{FF2B5EF4-FFF2-40B4-BE49-F238E27FC236}">
                <a16:creationId xmlns:a16="http://schemas.microsoft.com/office/drawing/2014/main" id="{70E35245-F3C6-3949-8C9B-586BFC3B8597}"/>
              </a:ext>
            </a:extLst>
          </p:cNvPr>
          <p:cNvSpPr txBox="1"/>
          <p:nvPr/>
        </p:nvSpPr>
        <p:spPr>
          <a:xfrm>
            <a:off x="6817878" y="2105196"/>
            <a:ext cx="385042"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s</a:t>
            </a:r>
          </a:p>
        </p:txBody>
      </p:sp>
      <p:sp>
        <p:nvSpPr>
          <p:cNvPr id="73" name="TextBox 72">
            <a:extLst>
              <a:ext uri="{FF2B5EF4-FFF2-40B4-BE49-F238E27FC236}">
                <a16:creationId xmlns:a16="http://schemas.microsoft.com/office/drawing/2014/main" id="{EE8FB66E-4013-FC4D-91B9-815E64B8DAE8}"/>
              </a:ext>
            </a:extLst>
          </p:cNvPr>
          <p:cNvSpPr txBox="1"/>
          <p:nvPr/>
        </p:nvSpPr>
        <p:spPr>
          <a:xfrm>
            <a:off x="500083" y="2254081"/>
            <a:ext cx="3106716" cy="1015663"/>
          </a:xfrm>
          <a:prstGeom prst="rect">
            <a:avLst/>
          </a:prstGeom>
          <a:noFill/>
        </p:spPr>
        <p:txBody>
          <a:bodyPr wrap="square" rtlCol="0">
            <a:spAutoFit/>
          </a:bodyPr>
          <a:lstStyle/>
          <a:p>
            <a:r>
              <a:rPr lang="en-US" sz="3200" dirty="0">
                <a:solidFill>
                  <a:schemeClr val="tx2"/>
                </a:solidFill>
              </a:rPr>
              <a:t>Output layer</a:t>
            </a:r>
          </a:p>
          <a:p>
            <a:r>
              <a:rPr lang="en-US" sz="2800" dirty="0">
                <a:solidFill>
                  <a:schemeClr val="tx2"/>
                </a:solidFill>
              </a:rPr>
              <a:t>(</a:t>
            </a:r>
            <a:r>
              <a:rPr lang="en-US" sz="2800" dirty="0" err="1"/>
              <a:t>softmax</a:t>
            </a:r>
            <a:r>
              <a:rPr lang="en-US" sz="2800" dirty="0"/>
              <a:t> nodes)</a:t>
            </a:r>
            <a:endParaRPr lang="en-US" sz="2800" dirty="0">
              <a:solidFill>
                <a:schemeClr val="tx2"/>
              </a:solidFill>
            </a:endParaRPr>
          </a:p>
        </p:txBody>
      </p:sp>
      <p:sp>
        <p:nvSpPr>
          <p:cNvPr id="75" name="TextBox 74">
            <a:extLst>
              <a:ext uri="{FF2B5EF4-FFF2-40B4-BE49-F238E27FC236}">
                <a16:creationId xmlns:a16="http://schemas.microsoft.com/office/drawing/2014/main" id="{3CA69468-9096-A746-A14A-DAEFAC4EF5D6}"/>
              </a:ext>
            </a:extLst>
          </p:cNvPr>
          <p:cNvSpPr txBox="1"/>
          <p:nvPr/>
        </p:nvSpPr>
        <p:spPr>
          <a:xfrm>
            <a:off x="304406" y="5512040"/>
            <a:ext cx="2209451" cy="1077218"/>
          </a:xfrm>
          <a:prstGeom prst="rect">
            <a:avLst/>
          </a:prstGeom>
          <a:noFill/>
        </p:spPr>
        <p:txBody>
          <a:bodyPr wrap="none" rtlCol="0">
            <a:spAutoFit/>
          </a:bodyPr>
          <a:lstStyle/>
          <a:p>
            <a:r>
              <a:rPr lang="en-US" sz="3200" dirty="0">
                <a:solidFill>
                  <a:schemeClr val="tx2"/>
                </a:solidFill>
              </a:rPr>
              <a:t>Input layer</a:t>
            </a:r>
          </a:p>
          <a:p>
            <a:r>
              <a:rPr lang="en-US" sz="3200" dirty="0">
                <a:solidFill>
                  <a:schemeClr val="tx2"/>
                </a:solidFill>
              </a:rPr>
              <a:t>scalars</a:t>
            </a:r>
          </a:p>
        </p:txBody>
      </p:sp>
    </p:spTree>
    <p:extLst>
      <p:ext uri="{BB962C8B-B14F-4D97-AF65-F5344CB8AC3E}">
        <p14:creationId xmlns:p14="http://schemas.microsoft.com/office/powerpoint/2010/main" val="1473848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B6050-9560-0147-958D-269CA32D4084}"/>
              </a:ext>
            </a:extLst>
          </p:cNvPr>
          <p:cNvSpPr>
            <a:spLocks noGrp="1"/>
          </p:cNvSpPr>
          <p:nvPr>
            <p:ph type="title"/>
          </p:nvPr>
        </p:nvSpPr>
        <p:spPr>
          <a:xfrm>
            <a:off x="1097280" y="159603"/>
            <a:ext cx="11094720" cy="907196"/>
          </a:xfrm>
        </p:spPr>
        <p:txBody>
          <a:bodyPr>
            <a:noAutofit/>
          </a:bodyPr>
          <a:lstStyle/>
          <a:p>
            <a:r>
              <a:rPr lang="en-US" sz="3600" b="1" dirty="0" err="1"/>
              <a:t>softmax</a:t>
            </a:r>
            <a:r>
              <a:rPr lang="en-US" sz="3600" b="1" dirty="0"/>
              <a:t>: a generalization of sigmoid</a:t>
            </a:r>
          </a:p>
        </p:txBody>
      </p:sp>
      <p:sp>
        <p:nvSpPr>
          <p:cNvPr id="3" name="Content Placeholder 2">
            <a:extLst>
              <a:ext uri="{FF2B5EF4-FFF2-40B4-BE49-F238E27FC236}">
                <a16:creationId xmlns:a16="http://schemas.microsoft.com/office/drawing/2014/main" id="{DB29A5E3-C1F1-3345-9DD8-0A0D44C179B9}"/>
              </a:ext>
            </a:extLst>
          </p:cNvPr>
          <p:cNvSpPr>
            <a:spLocks noGrp="1"/>
          </p:cNvSpPr>
          <p:nvPr>
            <p:ph idx="1"/>
          </p:nvPr>
        </p:nvSpPr>
        <p:spPr>
          <a:xfrm>
            <a:off x="596846" y="936816"/>
            <a:ext cx="11366556" cy="5761581"/>
          </a:xfrm>
        </p:spPr>
        <p:txBody>
          <a:bodyPr/>
          <a:lstStyle/>
          <a:p>
            <a:endParaRPr lang="en-US" dirty="0"/>
          </a:p>
          <a:p>
            <a:r>
              <a:rPr lang="en-US" dirty="0"/>
              <a:t>For a vector </a:t>
            </a:r>
            <a:r>
              <a:rPr lang="en-US" i="1" dirty="0"/>
              <a:t>z </a:t>
            </a:r>
            <a:r>
              <a:rPr lang="en-US" dirty="0"/>
              <a:t>of dimensionality </a:t>
            </a:r>
            <a:r>
              <a:rPr lang="en-US" i="1" dirty="0"/>
              <a:t>k</a:t>
            </a:r>
            <a:r>
              <a:rPr lang="en-US" dirty="0"/>
              <a:t>, the </a:t>
            </a:r>
            <a:r>
              <a:rPr lang="en-US" dirty="0" err="1"/>
              <a:t>softmax</a:t>
            </a:r>
            <a:r>
              <a:rPr lang="en-US" dirty="0"/>
              <a:t> is: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r>
              <a:rPr lang="en-US" dirty="0"/>
              <a:t>Example:</a:t>
            </a:r>
          </a:p>
        </p:txBody>
      </p:sp>
      <p:pic>
        <p:nvPicPr>
          <p:cNvPr id="5" name="Picture 4">
            <a:extLst>
              <a:ext uri="{FF2B5EF4-FFF2-40B4-BE49-F238E27FC236}">
                <a16:creationId xmlns:a16="http://schemas.microsoft.com/office/drawing/2014/main" id="{ACD3161B-5C37-3244-8EDB-C75C46FF8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0" y="3221875"/>
            <a:ext cx="6495384" cy="1191461"/>
          </a:xfrm>
          <a:prstGeom prst="rect">
            <a:avLst/>
          </a:prstGeom>
        </p:spPr>
      </p:pic>
      <p:pic>
        <p:nvPicPr>
          <p:cNvPr id="7" name="Picture 6">
            <a:extLst>
              <a:ext uri="{FF2B5EF4-FFF2-40B4-BE49-F238E27FC236}">
                <a16:creationId xmlns:a16="http://schemas.microsoft.com/office/drawing/2014/main" id="{13A5F8A6-C792-DE46-A7B9-0EC179B86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901" y="1800257"/>
            <a:ext cx="10108197" cy="1460500"/>
          </a:xfrm>
          <a:prstGeom prst="rect">
            <a:avLst/>
          </a:prstGeom>
        </p:spPr>
      </p:pic>
      <p:pic>
        <p:nvPicPr>
          <p:cNvPr id="9" name="Picture 8">
            <a:extLst>
              <a:ext uri="{FF2B5EF4-FFF2-40B4-BE49-F238E27FC236}">
                <a16:creationId xmlns:a16="http://schemas.microsoft.com/office/drawing/2014/main" id="{5BFB0223-7490-A848-A0A1-03DA94A73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5137" y="5020013"/>
            <a:ext cx="5227051" cy="614947"/>
          </a:xfrm>
          <a:prstGeom prst="rect">
            <a:avLst/>
          </a:prstGeom>
        </p:spPr>
      </p:pic>
      <p:pic>
        <p:nvPicPr>
          <p:cNvPr id="11" name="Picture 10">
            <a:extLst>
              <a:ext uri="{FF2B5EF4-FFF2-40B4-BE49-F238E27FC236}">
                <a16:creationId xmlns:a16="http://schemas.microsoft.com/office/drawing/2014/main" id="{38585B58-FA6D-094E-AB85-4FB38152B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0" y="5700867"/>
            <a:ext cx="6187909" cy="538079"/>
          </a:xfrm>
          <a:prstGeom prst="rect">
            <a:avLst/>
          </a:prstGeom>
        </p:spPr>
      </p:pic>
      <p:pic>
        <p:nvPicPr>
          <p:cNvPr id="14" name="Picture 13">
            <a:extLst>
              <a:ext uri="{FF2B5EF4-FFF2-40B4-BE49-F238E27FC236}">
                <a16:creationId xmlns:a16="http://schemas.microsoft.com/office/drawing/2014/main" id="{463A41E6-4D68-1C4A-B7C7-CB212F309A59}"/>
              </a:ext>
            </a:extLst>
          </p:cNvPr>
          <p:cNvPicPr>
            <a:picLocks noChangeAspect="1"/>
          </p:cNvPicPr>
          <p:nvPr/>
        </p:nvPicPr>
        <p:blipFill rotWithShape="1">
          <a:blip r:embed="rId3">
            <a:extLst>
              <a:ext uri="{28A0092B-C50C-407E-A947-70E740481C1C}">
                <a14:useLocalDpi xmlns:a14="http://schemas.microsoft.com/office/drawing/2010/main" val="0"/>
              </a:ext>
            </a:extLst>
          </a:blip>
          <a:srcRect r="76021"/>
          <a:stretch/>
        </p:blipFill>
        <p:spPr>
          <a:xfrm>
            <a:off x="1767142" y="5211574"/>
            <a:ext cx="2423860" cy="1460500"/>
          </a:xfrm>
          <a:prstGeom prst="rect">
            <a:avLst/>
          </a:prstGeom>
        </p:spPr>
      </p:pic>
    </p:spTree>
    <p:extLst>
      <p:ext uri="{BB962C8B-B14F-4D97-AF65-F5344CB8AC3E}">
        <p14:creationId xmlns:p14="http://schemas.microsoft.com/office/powerpoint/2010/main" val="2754754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13"/>
            <a:ext cx="10515600" cy="1066800"/>
          </a:xfrm>
        </p:spPr>
        <p:txBody>
          <a:bodyPr>
            <a:noAutofit/>
          </a:bodyPr>
          <a:lstStyle/>
          <a:p>
            <a:r>
              <a:rPr lang="en-US" sz="4000" b="1" dirty="0"/>
              <a:t>Two-Layer Network with scalar output</a:t>
            </a:r>
          </a:p>
        </p:txBody>
      </p:sp>
      <p:sp>
        <p:nvSpPr>
          <p:cNvPr id="8" name="Oval 7"/>
          <p:cNvSpPr/>
          <p:nvPr/>
        </p:nvSpPr>
        <p:spPr bwMode="auto">
          <a:xfrm>
            <a:off x="5579267"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p:cNvSpPr/>
          <p:nvPr/>
        </p:nvSpPr>
        <p:spPr bwMode="auto">
          <a:xfrm>
            <a:off x="52744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latin typeface="Tahoma" charset="0"/>
            </a:endParaRPr>
          </a:p>
        </p:txBody>
      </p:sp>
      <p:sp>
        <p:nvSpPr>
          <p:cNvPr id="10" name="Oval 9"/>
          <p:cNvSpPr/>
          <p:nvPr/>
        </p:nvSpPr>
        <p:spPr bwMode="auto">
          <a:xfrm>
            <a:off x="6392067" y="11938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2" name="Oval 11"/>
          <p:cNvSpPr/>
          <p:nvPr/>
        </p:nvSpPr>
        <p:spPr bwMode="auto">
          <a:xfrm>
            <a:off x="75096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63920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5579267" y="1735529"/>
            <a:ext cx="902074" cy="1388674"/>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6696867" y="1828475"/>
            <a:ext cx="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6696867" y="1828475"/>
            <a:ext cx="111760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5794793" y="1828475"/>
            <a:ext cx="902074" cy="1388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6087267"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344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852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67984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969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cxnSpLocks/>
            <a:stCxn id="21" idx="0"/>
          </p:cNvCxnSpPr>
          <p:nvPr/>
        </p:nvCxnSpPr>
        <p:spPr bwMode="auto">
          <a:xfrm flipV="1">
            <a:off x="3750467" y="4065808"/>
            <a:ext cx="3325596" cy="1496795"/>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5274467" y="3758875"/>
            <a:ext cx="304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5653662" y="3725149"/>
            <a:ext cx="1449605" cy="183745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5579267" y="3758875"/>
            <a:ext cx="3251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3965993" y="3758875"/>
            <a:ext cx="16132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97448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5579267" y="3758875"/>
            <a:ext cx="4470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3965993" y="3758875"/>
            <a:ext cx="27308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3980874" y="3758875"/>
            <a:ext cx="3833593" cy="187812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7814467" y="3758875"/>
            <a:ext cx="2235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6696867" y="3758875"/>
            <a:ext cx="3352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6798467" y="3733803"/>
            <a:ext cx="20320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7814467" y="3758875"/>
            <a:ext cx="10160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6696867" y="3733803"/>
            <a:ext cx="4064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7103267" y="3761008"/>
            <a:ext cx="738407" cy="180159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5274467" y="3758875"/>
            <a:ext cx="1422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5325267" y="3758875"/>
            <a:ext cx="2489200" cy="1803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4868067" y="1905002"/>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3547267" y="4140202"/>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8625371" y="5580541"/>
            <a:ext cx="567784" cy="584775"/>
          </a:xfrm>
          <a:prstGeom prst="rect">
            <a:avLst/>
          </a:prstGeom>
          <a:noFill/>
        </p:spPr>
        <p:txBody>
          <a:bodyPr wrap="none" rtlCol="0">
            <a:spAutoFit/>
          </a:bodyPr>
          <a:lstStyle/>
          <a:p>
            <a:r>
              <a:rPr lang="en-US" sz="3200" dirty="0" err="1"/>
              <a:t>x</a:t>
            </a:r>
            <a:r>
              <a:rPr lang="en-US" sz="3200" baseline="-25000" dirty="0" err="1"/>
              <a:t>n</a:t>
            </a:r>
            <a:endParaRPr lang="en-US" sz="3200" baseline="-25000" dirty="0"/>
          </a:p>
        </p:txBody>
      </p:sp>
      <p:sp>
        <p:nvSpPr>
          <p:cNvPr id="84" name="TextBox 83"/>
          <p:cNvSpPr txBox="1"/>
          <p:nvPr/>
        </p:nvSpPr>
        <p:spPr>
          <a:xfrm>
            <a:off x="3539307" y="5580540"/>
            <a:ext cx="609600" cy="584775"/>
          </a:xfrm>
          <a:prstGeom prst="rect">
            <a:avLst/>
          </a:prstGeom>
          <a:noFill/>
        </p:spPr>
        <p:txBody>
          <a:bodyPr wrap="square" rtlCol="0">
            <a:spAutoFit/>
          </a:bodyPr>
          <a:lstStyle/>
          <a:p>
            <a:r>
              <a:rPr lang="en-US" sz="3200" dirty="0"/>
              <a:t>x</a:t>
            </a:r>
            <a:r>
              <a:rPr lang="en-US" sz="32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08" y="2987599"/>
            <a:ext cx="3866592" cy="941605"/>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9795666" y="5562602"/>
            <a:ext cx="681597" cy="584775"/>
          </a:xfrm>
          <a:prstGeom prst="rect">
            <a:avLst/>
          </a:prstGeom>
          <a:noFill/>
        </p:spPr>
        <p:txBody>
          <a:bodyPr wrap="none" rtlCol="0">
            <a:spAutoFit/>
          </a:bodyPr>
          <a:lstStyle/>
          <a:p>
            <a:r>
              <a:rPr lang="en-US" sz="3200" dirty="0"/>
              <a:t>+1</a:t>
            </a:r>
          </a:p>
        </p:txBody>
      </p:sp>
      <p:sp>
        <p:nvSpPr>
          <p:cNvPr id="64" name="Rectangle 63">
            <a:extLst>
              <a:ext uri="{FF2B5EF4-FFF2-40B4-BE49-F238E27FC236}">
                <a16:creationId xmlns:a16="http://schemas.microsoft.com/office/drawing/2014/main" id="{082D8F22-BF7C-1B4E-9A2E-5F4EA2BCF327}"/>
              </a:ext>
            </a:extLst>
          </p:cNvPr>
          <p:cNvSpPr/>
          <p:nvPr/>
        </p:nvSpPr>
        <p:spPr>
          <a:xfrm>
            <a:off x="9960256" y="1139243"/>
            <a:ext cx="3080869" cy="666786"/>
          </a:xfrm>
          <a:prstGeom prst="rect">
            <a:avLst/>
          </a:prstGeom>
        </p:spPr>
        <p:txBody>
          <a:bodyPr wrap="square">
            <a:spAutoFit/>
          </a:bodyPr>
          <a:lstStyle/>
          <a:p>
            <a:r>
              <a:rPr lang="en-US" sz="3733" dirty="0">
                <a:solidFill>
                  <a:schemeClr val="tx2"/>
                </a:solidFill>
              </a:rPr>
              <a:t>y is a scalar</a:t>
            </a:r>
          </a:p>
        </p:txBody>
      </p:sp>
      <p:sp>
        <p:nvSpPr>
          <p:cNvPr id="65" name="TextBox 64">
            <a:extLst>
              <a:ext uri="{FF2B5EF4-FFF2-40B4-BE49-F238E27FC236}">
                <a16:creationId xmlns:a16="http://schemas.microsoft.com/office/drawing/2014/main" id="{6A740206-0031-F941-9894-7BD986F58450}"/>
              </a:ext>
            </a:extLst>
          </p:cNvPr>
          <p:cNvSpPr txBox="1"/>
          <p:nvPr/>
        </p:nvSpPr>
        <p:spPr>
          <a:xfrm>
            <a:off x="9180759" y="4099533"/>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304800" y="3084986"/>
            <a:ext cx="3080869" cy="1856790"/>
          </a:xfrm>
          <a:prstGeom prst="rect">
            <a:avLst/>
          </a:prstGeom>
        </p:spPr>
        <p:txBody>
          <a:bodyPr wrap="square">
            <a:spAutoFit/>
          </a:bodyPr>
          <a:lstStyle/>
          <a:p>
            <a:r>
              <a:rPr lang="en-US" sz="3733" dirty="0">
                <a:solidFill>
                  <a:schemeClr val="tx2"/>
                </a:solidFill>
              </a:rPr>
              <a:t>hidden units</a:t>
            </a:r>
          </a:p>
          <a:p>
            <a:r>
              <a:rPr lang="en-US" sz="4000" dirty="0">
                <a:solidFill>
                  <a:schemeClr val="tx2"/>
                </a:solidFill>
              </a:rPr>
              <a:t>(</a:t>
            </a:r>
            <a:r>
              <a:rPr lang="en-US" sz="4000" dirty="0" err="1"/>
              <a:t>σ</a:t>
            </a:r>
            <a:r>
              <a:rPr lang="en-US" sz="4000" dirty="0"/>
              <a:t> node)</a:t>
            </a:r>
            <a:endParaRPr lang="en-US" sz="4000" dirty="0">
              <a:solidFill>
                <a:schemeClr val="tx2"/>
              </a:solidFill>
            </a:endParaRPr>
          </a:p>
          <a:p>
            <a:endParaRPr lang="en-US" sz="3733"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306079" y="5161603"/>
            <a:ext cx="3080869" cy="1241237"/>
          </a:xfrm>
          <a:prstGeom prst="rect">
            <a:avLst/>
          </a:prstGeom>
        </p:spPr>
        <p:txBody>
          <a:bodyPr wrap="square">
            <a:spAutoFit/>
          </a:bodyPr>
          <a:lstStyle/>
          <a:p>
            <a:r>
              <a:rPr lang="en-US" sz="3733" dirty="0">
                <a:solidFill>
                  <a:schemeClr val="tx2"/>
                </a:solidFill>
              </a:rPr>
              <a:t>Input layer</a:t>
            </a:r>
          </a:p>
          <a:p>
            <a:r>
              <a:rPr lang="en-US" sz="3733"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478885" y="1302851"/>
            <a:ext cx="2762319" cy="1814728"/>
          </a:xfrm>
          <a:prstGeom prst="rect">
            <a:avLst/>
          </a:prstGeom>
          <a:noFill/>
        </p:spPr>
        <p:txBody>
          <a:bodyPr wrap="square" rtlCol="0">
            <a:spAutoFit/>
          </a:bodyPr>
          <a:lstStyle/>
          <a:p>
            <a:r>
              <a:rPr lang="en-US" sz="3731" dirty="0">
                <a:solidFill>
                  <a:schemeClr val="tx2"/>
                </a:solidFill>
              </a:rPr>
              <a:t>Output layer</a:t>
            </a:r>
          </a:p>
          <a:p>
            <a:r>
              <a:rPr lang="en-US" sz="3731" dirty="0">
                <a:solidFill>
                  <a:schemeClr val="tx2"/>
                </a:solidFill>
              </a:rPr>
              <a:t>(</a:t>
            </a:r>
            <a:r>
              <a:rPr lang="en-US" sz="3731" dirty="0" err="1"/>
              <a:t>σ</a:t>
            </a:r>
            <a:r>
              <a:rPr lang="en-US" sz="3731" dirty="0"/>
              <a:t> node)</a:t>
            </a:r>
            <a:endParaRPr lang="en-US" sz="3731"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10456068" y="3929204"/>
            <a:ext cx="1382110" cy="508088"/>
          </a:xfrm>
          <a:prstGeom prst="rect">
            <a:avLst/>
          </a:prstGeom>
          <a:noFill/>
        </p:spPr>
        <p:txBody>
          <a:bodyPr wrap="none" rtlCol="0">
            <a:spAutoFit/>
          </a:bodyPr>
          <a:lstStyle/>
          <a:p>
            <a:r>
              <a:rPr lang="en-US" sz="1351" dirty="0"/>
              <a:t>Could be </a:t>
            </a:r>
            <a:r>
              <a:rPr lang="en-US" sz="1351" dirty="0" err="1"/>
              <a:t>ReLU</a:t>
            </a:r>
            <a:endParaRPr lang="en-US" sz="1351" dirty="0"/>
          </a:p>
          <a:p>
            <a:r>
              <a:rPr lang="en-US" sz="1351" dirty="0"/>
              <a:t>Or tanh</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0D1777B-5A7F-3243-B4A3-B85E235379FD}"/>
                  </a:ext>
                </a:extLst>
              </p:cNvPr>
              <p:cNvSpPr txBox="1"/>
              <p:nvPr/>
            </p:nvSpPr>
            <p:spPr>
              <a:xfrm>
                <a:off x="7885134" y="1751802"/>
                <a:ext cx="167392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z</m:t>
                      </m:r>
                      <m:r>
                        <a:rPr lang="en-US" sz="4000" i="1">
                          <a:latin typeface="Cambria Math" panose="02040503050406030204" pitchFamily="18" charset="0"/>
                        </a:rPr>
                        <m:t>=</m:t>
                      </m:r>
                      <m:r>
                        <a:rPr lang="en-US" sz="4000" i="1">
                          <a:latin typeface="Cambria Math" panose="02040503050406030204" pitchFamily="18" charset="0"/>
                        </a:rPr>
                        <m:t>𝑈h</m:t>
                      </m:r>
                    </m:oMath>
                  </m:oMathPara>
                </a14:m>
                <a:endParaRPr lang="en-US" sz="4000" dirty="0"/>
              </a:p>
            </p:txBody>
          </p:sp>
        </mc:Choice>
        <mc:Fallback>
          <p:sp>
            <p:nvSpPr>
              <p:cNvPr id="4" name="TextBox 3">
                <a:extLst>
                  <a:ext uri="{FF2B5EF4-FFF2-40B4-BE49-F238E27FC236}">
                    <a16:creationId xmlns:a16="http://schemas.microsoft.com/office/drawing/2014/main" id="{A0D1777B-5A7F-3243-B4A3-B85E235379FD}"/>
                  </a:ext>
                </a:extLst>
              </p:cNvPr>
              <p:cNvSpPr txBox="1">
                <a:spLocks noRot="1" noChangeAspect="1" noMove="1" noResize="1" noEditPoints="1" noAdjustHandles="1" noChangeArrowheads="1" noChangeShapeType="1" noTextEdit="1"/>
              </p:cNvSpPr>
              <p:nvPr/>
            </p:nvSpPr>
            <p:spPr>
              <a:xfrm>
                <a:off x="7885134" y="1751802"/>
                <a:ext cx="1673920" cy="615553"/>
              </a:xfrm>
              <a:prstGeom prst="rect">
                <a:avLst/>
              </a:prstGeom>
              <a:blipFill>
                <a:blip r:embed="rId4"/>
                <a:stretch>
                  <a:fillRect l="-3008" r="-6015"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A1809887-372D-A64D-9F2C-D6BA56E98C55}"/>
                  </a:ext>
                </a:extLst>
              </p:cNvPr>
              <p:cNvSpPr txBox="1"/>
              <p:nvPr/>
            </p:nvSpPr>
            <p:spPr>
              <a:xfrm>
                <a:off x="7875674" y="1180908"/>
                <a:ext cx="208794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𝑦</m:t>
                      </m:r>
                      <m:r>
                        <a:rPr lang="en-US" sz="4000" i="1">
                          <a:latin typeface="Cambria Math" panose="02040503050406030204" pitchFamily="18" charset="0"/>
                        </a:rPr>
                        <m:t>=</m:t>
                      </m:r>
                      <m:r>
                        <a:rPr lang="en-US" sz="4000" i="1">
                          <a:latin typeface="Cambria Math" panose="02040503050406030204" pitchFamily="18" charset="0"/>
                          <a:ea typeface="Cambria Math" panose="02040503050406030204" pitchFamily="18" charset="0"/>
                        </a:rPr>
                        <m:t>𝜎</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𝑧</m:t>
                      </m:r>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p:sp>
            <p:nvSpPr>
              <p:cNvPr id="50" name="TextBox 49">
                <a:extLst>
                  <a:ext uri="{FF2B5EF4-FFF2-40B4-BE49-F238E27FC236}">
                    <a16:creationId xmlns:a16="http://schemas.microsoft.com/office/drawing/2014/main" id="{A1809887-372D-A64D-9F2C-D6BA56E98C55}"/>
                  </a:ext>
                </a:extLst>
              </p:cNvPr>
              <p:cNvSpPr txBox="1">
                <a:spLocks noRot="1" noChangeAspect="1" noMove="1" noResize="1" noEditPoints="1" noAdjustHandles="1" noChangeArrowheads="1" noChangeShapeType="1" noTextEdit="1"/>
              </p:cNvSpPr>
              <p:nvPr/>
            </p:nvSpPr>
            <p:spPr>
              <a:xfrm>
                <a:off x="7875674" y="1180908"/>
                <a:ext cx="2087943" cy="615553"/>
              </a:xfrm>
              <a:prstGeom prst="rect">
                <a:avLst/>
              </a:prstGeom>
              <a:blipFill>
                <a:blip r:embed="rId5"/>
                <a:stretch>
                  <a:fillRect l="-5455" r="-7879" b="-36735"/>
                </a:stretch>
              </a:blipFill>
            </p:spPr>
            <p:txBody>
              <a:bodyPr/>
              <a:lstStyle/>
              <a:p>
                <a:r>
                  <a:rPr lang="en-US">
                    <a:noFill/>
                  </a:rPr>
                  <a:t> </a:t>
                </a:r>
              </a:p>
            </p:txBody>
          </p:sp>
        </mc:Fallback>
      </mc:AlternateContent>
    </p:spTree>
    <p:extLst>
      <p:ext uri="{BB962C8B-B14F-4D97-AF65-F5344CB8AC3E}">
        <p14:creationId xmlns:p14="http://schemas.microsoft.com/office/powerpoint/2010/main" val="140419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13"/>
            <a:ext cx="10515600" cy="1066800"/>
          </a:xfrm>
        </p:spPr>
        <p:txBody>
          <a:bodyPr>
            <a:noAutofit/>
          </a:bodyPr>
          <a:lstStyle/>
          <a:p>
            <a:r>
              <a:rPr lang="en-US" sz="4000" b="1" dirty="0"/>
              <a:t>Two-Layer Network with scalar output</a:t>
            </a:r>
          </a:p>
        </p:txBody>
      </p:sp>
      <p:sp>
        <p:nvSpPr>
          <p:cNvPr id="8" name="Oval 7"/>
          <p:cNvSpPr/>
          <p:nvPr/>
        </p:nvSpPr>
        <p:spPr bwMode="auto">
          <a:xfrm>
            <a:off x="5579267"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p:cNvSpPr/>
          <p:nvPr/>
        </p:nvSpPr>
        <p:spPr bwMode="auto">
          <a:xfrm>
            <a:off x="52744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latin typeface="Tahoma" charset="0"/>
            </a:endParaRPr>
          </a:p>
        </p:txBody>
      </p:sp>
      <p:sp>
        <p:nvSpPr>
          <p:cNvPr id="10" name="Oval 9"/>
          <p:cNvSpPr/>
          <p:nvPr/>
        </p:nvSpPr>
        <p:spPr bwMode="auto">
          <a:xfrm>
            <a:off x="6392067" y="11938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2" name="Oval 11"/>
          <p:cNvSpPr/>
          <p:nvPr/>
        </p:nvSpPr>
        <p:spPr bwMode="auto">
          <a:xfrm>
            <a:off x="75096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63920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5579267" y="1735529"/>
            <a:ext cx="902074" cy="1388674"/>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6696867" y="1828475"/>
            <a:ext cx="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6696867" y="1828475"/>
            <a:ext cx="111760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5794793" y="1828475"/>
            <a:ext cx="902074" cy="1388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6087267"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344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852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67984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969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cxnSpLocks/>
            <a:stCxn id="21" idx="0"/>
          </p:cNvCxnSpPr>
          <p:nvPr/>
        </p:nvCxnSpPr>
        <p:spPr bwMode="auto">
          <a:xfrm flipV="1">
            <a:off x="3750467" y="4065808"/>
            <a:ext cx="3325596" cy="1496795"/>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5274467" y="3758875"/>
            <a:ext cx="304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5653662" y="3725149"/>
            <a:ext cx="1449605" cy="183745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5579267" y="3758875"/>
            <a:ext cx="3251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3965993" y="3758875"/>
            <a:ext cx="16132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97448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5579267" y="3758875"/>
            <a:ext cx="4470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3965993" y="3758875"/>
            <a:ext cx="27308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3980874" y="3758875"/>
            <a:ext cx="3833593" cy="187812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7814467" y="3758875"/>
            <a:ext cx="2235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6696867" y="3758875"/>
            <a:ext cx="3352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6798467" y="3733803"/>
            <a:ext cx="20320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7814467" y="3758875"/>
            <a:ext cx="10160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6696867" y="3733803"/>
            <a:ext cx="4064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7103267" y="3761008"/>
            <a:ext cx="738407" cy="180159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5274467" y="3758875"/>
            <a:ext cx="1422400" cy="1803728"/>
          </a:xfrm>
          <a:prstGeom prst="straightConnector1">
            <a:avLst/>
          </a:prstGeom>
          <a:ln w="79375">
            <a:solidFill>
              <a:srgbClr val="0000FF"/>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5325267" y="3758875"/>
            <a:ext cx="2489200" cy="1803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4868067" y="1905002"/>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3122140" y="4099533"/>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8625371" y="5580541"/>
            <a:ext cx="567784" cy="584775"/>
          </a:xfrm>
          <a:prstGeom prst="rect">
            <a:avLst/>
          </a:prstGeom>
          <a:noFill/>
        </p:spPr>
        <p:txBody>
          <a:bodyPr wrap="none" rtlCol="0">
            <a:spAutoFit/>
          </a:bodyPr>
          <a:lstStyle/>
          <a:p>
            <a:r>
              <a:rPr lang="en-US" sz="3200" dirty="0" err="1"/>
              <a:t>x</a:t>
            </a:r>
            <a:r>
              <a:rPr lang="en-US" sz="3200" baseline="-25000" dirty="0" err="1"/>
              <a:t>n</a:t>
            </a:r>
            <a:endParaRPr lang="en-US" sz="3200" baseline="-25000" dirty="0"/>
          </a:p>
        </p:txBody>
      </p:sp>
      <p:sp>
        <p:nvSpPr>
          <p:cNvPr id="84" name="TextBox 83"/>
          <p:cNvSpPr txBox="1"/>
          <p:nvPr/>
        </p:nvSpPr>
        <p:spPr>
          <a:xfrm>
            <a:off x="3539307" y="5580540"/>
            <a:ext cx="609600" cy="584775"/>
          </a:xfrm>
          <a:prstGeom prst="rect">
            <a:avLst/>
          </a:prstGeom>
          <a:noFill/>
        </p:spPr>
        <p:txBody>
          <a:bodyPr wrap="square" rtlCol="0">
            <a:spAutoFit/>
          </a:bodyPr>
          <a:lstStyle/>
          <a:p>
            <a:r>
              <a:rPr lang="en-US" sz="3200" dirty="0"/>
              <a:t>x</a:t>
            </a:r>
            <a:r>
              <a:rPr lang="en-US" sz="32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08" y="2987599"/>
            <a:ext cx="3866592" cy="941605"/>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9795666" y="5562602"/>
            <a:ext cx="681597" cy="584775"/>
          </a:xfrm>
          <a:prstGeom prst="rect">
            <a:avLst/>
          </a:prstGeom>
          <a:noFill/>
        </p:spPr>
        <p:txBody>
          <a:bodyPr wrap="none" rtlCol="0">
            <a:spAutoFit/>
          </a:bodyPr>
          <a:lstStyle/>
          <a:p>
            <a:r>
              <a:rPr lang="en-US" sz="32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9180759" y="4099533"/>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304800" y="3084986"/>
            <a:ext cx="3080869" cy="1856790"/>
          </a:xfrm>
          <a:prstGeom prst="rect">
            <a:avLst/>
          </a:prstGeom>
        </p:spPr>
        <p:txBody>
          <a:bodyPr wrap="square">
            <a:spAutoFit/>
          </a:bodyPr>
          <a:lstStyle/>
          <a:p>
            <a:r>
              <a:rPr lang="en-US" sz="3733" dirty="0">
                <a:solidFill>
                  <a:schemeClr val="tx2"/>
                </a:solidFill>
              </a:rPr>
              <a:t>hidden units</a:t>
            </a:r>
          </a:p>
          <a:p>
            <a:r>
              <a:rPr lang="en-US" sz="4000" dirty="0">
                <a:solidFill>
                  <a:schemeClr val="tx2"/>
                </a:solidFill>
              </a:rPr>
              <a:t>(</a:t>
            </a:r>
            <a:r>
              <a:rPr lang="en-US" sz="4000" dirty="0" err="1"/>
              <a:t>σ</a:t>
            </a:r>
            <a:r>
              <a:rPr lang="en-US" sz="4000" dirty="0"/>
              <a:t> node)</a:t>
            </a:r>
            <a:endParaRPr lang="en-US" sz="4000" dirty="0">
              <a:solidFill>
                <a:schemeClr val="tx2"/>
              </a:solidFill>
            </a:endParaRPr>
          </a:p>
          <a:p>
            <a:endParaRPr lang="en-US" sz="3733"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306079" y="5161603"/>
            <a:ext cx="3080869" cy="1241237"/>
          </a:xfrm>
          <a:prstGeom prst="rect">
            <a:avLst/>
          </a:prstGeom>
        </p:spPr>
        <p:txBody>
          <a:bodyPr wrap="square">
            <a:spAutoFit/>
          </a:bodyPr>
          <a:lstStyle/>
          <a:p>
            <a:r>
              <a:rPr lang="en-US" sz="3733" dirty="0">
                <a:solidFill>
                  <a:schemeClr val="tx2"/>
                </a:solidFill>
              </a:rPr>
              <a:t>Input layer</a:t>
            </a:r>
          </a:p>
          <a:p>
            <a:r>
              <a:rPr lang="en-US" sz="3733"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478885" y="1302851"/>
            <a:ext cx="2762319" cy="1814728"/>
          </a:xfrm>
          <a:prstGeom prst="rect">
            <a:avLst/>
          </a:prstGeom>
          <a:noFill/>
        </p:spPr>
        <p:txBody>
          <a:bodyPr wrap="square" rtlCol="0">
            <a:spAutoFit/>
          </a:bodyPr>
          <a:lstStyle/>
          <a:p>
            <a:r>
              <a:rPr lang="en-US" sz="3731" dirty="0">
                <a:solidFill>
                  <a:schemeClr val="tx2"/>
                </a:solidFill>
              </a:rPr>
              <a:t>Output layer</a:t>
            </a:r>
          </a:p>
          <a:p>
            <a:r>
              <a:rPr lang="en-US" sz="3731" dirty="0">
                <a:solidFill>
                  <a:schemeClr val="tx2"/>
                </a:solidFill>
              </a:rPr>
              <a:t>(</a:t>
            </a:r>
            <a:r>
              <a:rPr lang="en-US" sz="3731" dirty="0" err="1"/>
              <a:t>σ</a:t>
            </a:r>
            <a:r>
              <a:rPr lang="en-US" sz="3731" dirty="0"/>
              <a:t> node)</a:t>
            </a:r>
            <a:endParaRPr lang="en-US" sz="3731" dirty="0">
              <a:solidFill>
                <a:schemeClr val="tx2"/>
              </a:solidFill>
            </a:endParaRPr>
          </a:p>
        </p:txBody>
      </p:sp>
      <p:sp>
        <p:nvSpPr>
          <p:cNvPr id="4" name="TextBox 3">
            <a:extLst>
              <a:ext uri="{FF2B5EF4-FFF2-40B4-BE49-F238E27FC236}">
                <a16:creationId xmlns:a16="http://schemas.microsoft.com/office/drawing/2014/main" id="{FB78A803-C112-CB46-944B-D5375F2FE36B}"/>
              </a:ext>
            </a:extLst>
          </p:cNvPr>
          <p:cNvSpPr txBox="1"/>
          <p:nvPr/>
        </p:nvSpPr>
        <p:spPr>
          <a:xfrm>
            <a:off x="5128386" y="5593069"/>
            <a:ext cx="298480" cy="584775"/>
          </a:xfrm>
          <a:prstGeom prst="rect">
            <a:avLst/>
          </a:prstGeom>
          <a:noFill/>
        </p:spPr>
        <p:txBody>
          <a:bodyPr wrap="none" rtlCol="0">
            <a:spAutoFit/>
          </a:bodyPr>
          <a:lstStyle/>
          <a:p>
            <a:r>
              <a:rPr lang="en-US" sz="3200" dirty="0" err="1">
                <a:latin typeface="Times New Roman" panose="02020603050405020304" pitchFamily="18" charset="0"/>
                <a:cs typeface="Times New Roman" panose="02020603050405020304" pitchFamily="18" charset="0"/>
              </a:rPr>
              <a:t>i</a:t>
            </a:r>
            <a:endParaRPr lang="en-US" sz="32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6540866" y="3045294"/>
            <a:ext cx="298480"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j</a:t>
            </a:r>
          </a:p>
        </p:txBody>
      </p:sp>
      <p:sp>
        <p:nvSpPr>
          <p:cNvPr id="48" name="TextBox 47">
            <a:extLst>
              <a:ext uri="{FF2B5EF4-FFF2-40B4-BE49-F238E27FC236}">
                <a16:creationId xmlns:a16="http://schemas.microsoft.com/office/drawing/2014/main" id="{8C21EBDD-052C-CA44-9DC8-E6D15B3C7109}"/>
              </a:ext>
            </a:extLst>
          </p:cNvPr>
          <p:cNvSpPr txBox="1"/>
          <p:nvPr/>
        </p:nvSpPr>
        <p:spPr>
          <a:xfrm>
            <a:off x="3864394" y="3256780"/>
            <a:ext cx="1335679" cy="769441"/>
          </a:xfrm>
          <a:prstGeom prst="rect">
            <a:avLst/>
          </a:prstGeom>
          <a:noFill/>
        </p:spPr>
        <p:txBody>
          <a:bodyPr wrap="square" rtlCol="0">
            <a:spAutoFit/>
          </a:bodyPr>
          <a:lstStyle/>
          <a:p>
            <a:r>
              <a:rPr lang="en-US" sz="4400" dirty="0" err="1">
                <a:solidFill>
                  <a:srgbClr val="0000FF"/>
                </a:solidFill>
                <a:latin typeface="Times New Roman" panose="02020603050405020304" pitchFamily="18" charset="0"/>
                <a:cs typeface="Times New Roman" panose="02020603050405020304" pitchFamily="18" charset="0"/>
              </a:rPr>
              <a:t>W</a:t>
            </a:r>
            <a:r>
              <a:rPr lang="en-US" sz="6000" baseline="-25000" dirty="0" err="1">
                <a:solidFill>
                  <a:srgbClr val="0000FF"/>
                </a:solidFill>
                <a:latin typeface="Times New Roman" panose="02020603050405020304" pitchFamily="18" charset="0"/>
                <a:cs typeface="Times New Roman" panose="02020603050405020304" pitchFamily="18" charset="0"/>
              </a:rPr>
              <a:t>ji</a:t>
            </a:r>
            <a:endParaRPr lang="en-US" sz="4400"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7A6BACCE-8A1B-994B-B47F-29630DC8F3D1}"/>
              </a:ext>
            </a:extLst>
          </p:cNvPr>
          <p:cNvCxnSpPr/>
          <p:nvPr/>
        </p:nvCxnSpPr>
        <p:spPr>
          <a:xfrm>
            <a:off x="4800601" y="3929203"/>
            <a:ext cx="1083467" cy="795199"/>
          </a:xfrm>
          <a:prstGeom prst="straightConnector1">
            <a:avLst/>
          </a:prstGeom>
          <a:ln w="38100">
            <a:solidFill>
              <a:srgbClr val="0000F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3A9D24B-5F26-0545-ACCC-9780B5DF3C5D}"/>
              </a:ext>
            </a:extLst>
          </p:cNvPr>
          <p:cNvSpPr/>
          <p:nvPr/>
        </p:nvSpPr>
        <p:spPr>
          <a:xfrm>
            <a:off x="9789967" y="4176783"/>
            <a:ext cx="3080869" cy="666786"/>
          </a:xfrm>
          <a:prstGeom prst="rect">
            <a:avLst/>
          </a:prstGeom>
        </p:spPr>
        <p:txBody>
          <a:bodyPr wrap="square">
            <a:spAutoFit/>
          </a:bodyPr>
          <a:lstStyle/>
          <a:p>
            <a:r>
              <a:rPr lang="en-US" sz="3733" dirty="0">
                <a:solidFill>
                  <a:schemeClr val="tx2"/>
                </a:solidFill>
              </a:rPr>
              <a:t>vector</a:t>
            </a:r>
          </a:p>
        </p:txBody>
      </p:sp>
      <p:sp>
        <p:nvSpPr>
          <p:cNvPr id="51" name="Rectangle 50">
            <a:extLst>
              <a:ext uri="{FF2B5EF4-FFF2-40B4-BE49-F238E27FC236}">
                <a16:creationId xmlns:a16="http://schemas.microsoft.com/office/drawing/2014/main" id="{F1DC957F-7EF1-524E-AAB7-58302FC06939}"/>
              </a:ext>
            </a:extLst>
          </p:cNvPr>
          <p:cNvSpPr/>
          <p:nvPr/>
        </p:nvSpPr>
        <p:spPr>
          <a:xfrm>
            <a:off x="9960256" y="1139243"/>
            <a:ext cx="3080869" cy="666786"/>
          </a:xfrm>
          <a:prstGeom prst="rect">
            <a:avLst/>
          </a:prstGeom>
        </p:spPr>
        <p:txBody>
          <a:bodyPr wrap="square">
            <a:spAutoFit/>
          </a:bodyPr>
          <a:lstStyle/>
          <a:p>
            <a:r>
              <a:rPr lang="en-US" sz="3733" dirty="0">
                <a:solidFill>
                  <a:schemeClr val="tx2"/>
                </a:solidFill>
              </a:rPr>
              <a:t>y is a scalar</a:t>
            </a: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8B90A195-4711-6847-A1F0-43F79543E664}"/>
                  </a:ext>
                </a:extLst>
              </p:cNvPr>
              <p:cNvSpPr txBox="1"/>
              <p:nvPr/>
            </p:nvSpPr>
            <p:spPr>
              <a:xfrm>
                <a:off x="7885134" y="1751802"/>
                <a:ext cx="167392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z</m:t>
                      </m:r>
                      <m:r>
                        <a:rPr lang="en-US" sz="4000" i="1">
                          <a:latin typeface="Cambria Math" panose="02040503050406030204" pitchFamily="18" charset="0"/>
                        </a:rPr>
                        <m:t>=</m:t>
                      </m:r>
                      <m:r>
                        <a:rPr lang="en-US" sz="4000" i="1">
                          <a:latin typeface="Cambria Math" panose="02040503050406030204" pitchFamily="18" charset="0"/>
                        </a:rPr>
                        <m:t>𝑈h</m:t>
                      </m:r>
                    </m:oMath>
                  </m:oMathPara>
                </a14:m>
                <a:endParaRPr lang="en-US" sz="4000" dirty="0"/>
              </a:p>
            </p:txBody>
          </p:sp>
        </mc:Choice>
        <mc:Fallback>
          <p:sp>
            <p:nvSpPr>
              <p:cNvPr id="53" name="TextBox 52">
                <a:extLst>
                  <a:ext uri="{FF2B5EF4-FFF2-40B4-BE49-F238E27FC236}">
                    <a16:creationId xmlns:a16="http://schemas.microsoft.com/office/drawing/2014/main" id="{8B90A195-4711-6847-A1F0-43F79543E664}"/>
                  </a:ext>
                </a:extLst>
              </p:cNvPr>
              <p:cNvSpPr txBox="1">
                <a:spLocks noRot="1" noChangeAspect="1" noMove="1" noResize="1" noEditPoints="1" noAdjustHandles="1" noChangeArrowheads="1" noChangeShapeType="1" noTextEdit="1"/>
              </p:cNvSpPr>
              <p:nvPr/>
            </p:nvSpPr>
            <p:spPr>
              <a:xfrm>
                <a:off x="7885134" y="1751802"/>
                <a:ext cx="1673920" cy="615553"/>
              </a:xfrm>
              <a:prstGeom prst="rect">
                <a:avLst/>
              </a:prstGeom>
              <a:blipFill>
                <a:blip r:embed="rId4"/>
                <a:stretch>
                  <a:fillRect l="-3008" r="-6015"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29090BEB-C0C3-7B40-B981-48FF02071684}"/>
                  </a:ext>
                </a:extLst>
              </p:cNvPr>
              <p:cNvSpPr txBox="1"/>
              <p:nvPr/>
            </p:nvSpPr>
            <p:spPr>
              <a:xfrm>
                <a:off x="7875674" y="1180908"/>
                <a:ext cx="208794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𝑦</m:t>
                      </m:r>
                      <m:r>
                        <a:rPr lang="en-US" sz="4000" i="1">
                          <a:latin typeface="Cambria Math" panose="02040503050406030204" pitchFamily="18" charset="0"/>
                        </a:rPr>
                        <m:t>=</m:t>
                      </m:r>
                      <m:r>
                        <a:rPr lang="en-US" sz="4000" i="1">
                          <a:latin typeface="Cambria Math" panose="02040503050406030204" pitchFamily="18" charset="0"/>
                          <a:ea typeface="Cambria Math" panose="02040503050406030204" pitchFamily="18" charset="0"/>
                        </a:rPr>
                        <m:t>𝜎</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𝑧</m:t>
                      </m:r>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p:sp>
            <p:nvSpPr>
              <p:cNvPr id="55" name="TextBox 54">
                <a:extLst>
                  <a:ext uri="{FF2B5EF4-FFF2-40B4-BE49-F238E27FC236}">
                    <a16:creationId xmlns:a16="http://schemas.microsoft.com/office/drawing/2014/main" id="{29090BEB-C0C3-7B40-B981-48FF02071684}"/>
                  </a:ext>
                </a:extLst>
              </p:cNvPr>
              <p:cNvSpPr txBox="1">
                <a:spLocks noRot="1" noChangeAspect="1" noMove="1" noResize="1" noEditPoints="1" noAdjustHandles="1" noChangeArrowheads="1" noChangeShapeType="1" noTextEdit="1"/>
              </p:cNvSpPr>
              <p:nvPr/>
            </p:nvSpPr>
            <p:spPr>
              <a:xfrm>
                <a:off x="7875674" y="1180908"/>
                <a:ext cx="2087943" cy="615553"/>
              </a:xfrm>
              <a:prstGeom prst="rect">
                <a:avLst/>
              </a:prstGeom>
              <a:blipFill>
                <a:blip r:embed="rId5"/>
                <a:stretch>
                  <a:fillRect l="-5455" r="-7879" b="-36735"/>
                </a:stretch>
              </a:blipFill>
            </p:spPr>
            <p:txBody>
              <a:bodyPr/>
              <a:lstStyle/>
              <a:p>
                <a:r>
                  <a:rPr lang="en-US">
                    <a:noFill/>
                  </a:rPr>
                  <a:t> </a:t>
                </a:r>
              </a:p>
            </p:txBody>
          </p:sp>
        </mc:Fallback>
      </mc:AlternateContent>
    </p:spTree>
    <p:extLst>
      <p:ext uri="{BB962C8B-B14F-4D97-AF65-F5344CB8AC3E}">
        <p14:creationId xmlns:p14="http://schemas.microsoft.com/office/powerpoint/2010/main" val="3206997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DE7-EBA3-8B0B-946B-0E54D840E52A}"/>
              </a:ext>
            </a:extLst>
          </p:cNvPr>
          <p:cNvSpPr>
            <a:spLocks noGrp="1"/>
          </p:cNvSpPr>
          <p:nvPr>
            <p:ph type="title"/>
          </p:nvPr>
        </p:nvSpPr>
        <p:spPr/>
        <p:txBody>
          <a:bodyPr>
            <a:normAutofit/>
          </a:bodyPr>
          <a:lstStyle/>
          <a:p>
            <a:r>
              <a:rPr lang="en-US" sz="4000" b="1" dirty="0"/>
              <a:t>Neural Net Frenzy</a:t>
            </a:r>
          </a:p>
        </p:txBody>
      </p:sp>
      <p:sp>
        <p:nvSpPr>
          <p:cNvPr id="3" name="Content Placeholder 2">
            <a:extLst>
              <a:ext uri="{FF2B5EF4-FFF2-40B4-BE49-F238E27FC236}">
                <a16:creationId xmlns:a16="http://schemas.microsoft.com/office/drawing/2014/main" id="{8A1953CF-6845-14BA-8E32-2F231DF4E38C}"/>
              </a:ext>
            </a:extLst>
          </p:cNvPr>
          <p:cNvSpPr>
            <a:spLocks noGrp="1"/>
          </p:cNvSpPr>
          <p:nvPr>
            <p:ph idx="1"/>
          </p:nvPr>
        </p:nvSpPr>
        <p:spPr/>
        <p:txBody>
          <a:bodyPr>
            <a:normAutofit/>
          </a:bodyPr>
          <a:lstStyle/>
          <a:p>
            <a:pPr>
              <a:lnSpc>
                <a:spcPct val="150000"/>
              </a:lnSpc>
            </a:pPr>
            <a:r>
              <a:rPr lang="en-US" sz="2400" dirty="0"/>
              <a:t>You may hear “AI, Deep learning, Neural net” almost everywhere</a:t>
            </a:r>
          </a:p>
          <a:p>
            <a:pPr>
              <a:lnSpc>
                <a:spcPct val="150000"/>
              </a:lnSpc>
            </a:pPr>
            <a:r>
              <a:rPr lang="en-US" sz="2400" dirty="0"/>
              <a:t>Why?</a:t>
            </a:r>
          </a:p>
          <a:p>
            <a:pPr lvl="1">
              <a:lnSpc>
                <a:spcPct val="150000"/>
              </a:lnSpc>
            </a:pPr>
            <a:r>
              <a:rPr lang="en-US" sz="2000" dirty="0"/>
              <a:t>Is it better than any type of traditional approach?</a:t>
            </a:r>
          </a:p>
          <a:p>
            <a:pPr>
              <a:lnSpc>
                <a:spcPct val="150000"/>
              </a:lnSpc>
            </a:pPr>
            <a:r>
              <a:rPr lang="en-US" sz="2400" dirty="0"/>
              <a:t>Neural Net is just a class of models </a:t>
            </a:r>
          </a:p>
          <a:p>
            <a:pPr lvl="1">
              <a:lnSpc>
                <a:spcPct val="150000"/>
              </a:lnSpc>
            </a:pPr>
            <a:r>
              <a:rPr lang="en-US" dirty="0"/>
              <a:t>Input, output, and parameters</a:t>
            </a:r>
          </a:p>
        </p:txBody>
      </p:sp>
    </p:spTree>
    <p:extLst>
      <p:ext uri="{BB962C8B-B14F-4D97-AF65-F5344CB8AC3E}">
        <p14:creationId xmlns:p14="http://schemas.microsoft.com/office/powerpoint/2010/main" val="22194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13"/>
            <a:ext cx="10515600" cy="1066800"/>
          </a:xfrm>
        </p:spPr>
        <p:txBody>
          <a:bodyPr>
            <a:noAutofit/>
          </a:bodyPr>
          <a:lstStyle/>
          <a:p>
            <a:r>
              <a:rPr lang="en-US" sz="4000" b="1" dirty="0"/>
              <a:t>Two-Layer Network with </a:t>
            </a:r>
            <a:r>
              <a:rPr lang="en-US" sz="4000" b="1" dirty="0" err="1"/>
              <a:t>softmax</a:t>
            </a:r>
            <a:r>
              <a:rPr lang="en-US" sz="4000" b="1" dirty="0"/>
              <a:t> output</a:t>
            </a:r>
          </a:p>
        </p:txBody>
      </p:sp>
      <p:sp>
        <p:nvSpPr>
          <p:cNvPr id="8" name="Oval 7"/>
          <p:cNvSpPr/>
          <p:nvPr/>
        </p:nvSpPr>
        <p:spPr bwMode="auto">
          <a:xfrm>
            <a:off x="5579267"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p:cNvSpPr/>
          <p:nvPr/>
        </p:nvSpPr>
        <p:spPr bwMode="auto">
          <a:xfrm>
            <a:off x="52744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latin typeface="Tahoma" charset="0"/>
            </a:endParaRPr>
          </a:p>
        </p:txBody>
      </p:sp>
      <p:sp>
        <p:nvSpPr>
          <p:cNvPr id="10" name="Oval 9"/>
          <p:cNvSpPr/>
          <p:nvPr/>
        </p:nvSpPr>
        <p:spPr bwMode="auto">
          <a:xfrm>
            <a:off x="5740765" y="1208406"/>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2" name="Oval 11"/>
          <p:cNvSpPr/>
          <p:nvPr/>
        </p:nvSpPr>
        <p:spPr bwMode="auto">
          <a:xfrm>
            <a:off x="75096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63920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5579267" y="1750132"/>
            <a:ext cx="250772" cy="1374071"/>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6045565" y="1843078"/>
            <a:ext cx="651302" cy="128112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6045565" y="1843078"/>
            <a:ext cx="1768902" cy="128112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5794793" y="1843078"/>
            <a:ext cx="250772" cy="137407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6087267"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344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852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67984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969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cxnSpLocks/>
            <a:stCxn id="21" idx="0"/>
          </p:cNvCxnSpPr>
          <p:nvPr/>
        </p:nvCxnSpPr>
        <p:spPr bwMode="auto">
          <a:xfrm flipV="1">
            <a:off x="3750467" y="4065808"/>
            <a:ext cx="3325596" cy="1496795"/>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5274467" y="3758875"/>
            <a:ext cx="304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5653662" y="3725149"/>
            <a:ext cx="1449605" cy="183745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5579267" y="3758875"/>
            <a:ext cx="3251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3965993" y="3758875"/>
            <a:ext cx="16132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97448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5579267" y="3758875"/>
            <a:ext cx="4470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3965993" y="3758875"/>
            <a:ext cx="27308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3980874" y="3758875"/>
            <a:ext cx="3833593" cy="187812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7814467" y="3758875"/>
            <a:ext cx="2235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6696867" y="3758875"/>
            <a:ext cx="3352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6798467" y="3733803"/>
            <a:ext cx="20320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7814467" y="3758875"/>
            <a:ext cx="10160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6696867" y="3733803"/>
            <a:ext cx="4064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7103267" y="3761008"/>
            <a:ext cx="738407" cy="180159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5274467" y="3758875"/>
            <a:ext cx="1422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5325267" y="3758875"/>
            <a:ext cx="2489200" cy="1803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4868067" y="1905002"/>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3547267" y="4140202"/>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8625371" y="5580541"/>
            <a:ext cx="567784" cy="584775"/>
          </a:xfrm>
          <a:prstGeom prst="rect">
            <a:avLst/>
          </a:prstGeom>
          <a:noFill/>
        </p:spPr>
        <p:txBody>
          <a:bodyPr wrap="none" rtlCol="0">
            <a:spAutoFit/>
          </a:bodyPr>
          <a:lstStyle/>
          <a:p>
            <a:r>
              <a:rPr lang="en-US" sz="3200" dirty="0" err="1"/>
              <a:t>x</a:t>
            </a:r>
            <a:r>
              <a:rPr lang="en-US" sz="3200" baseline="-25000" dirty="0" err="1"/>
              <a:t>n</a:t>
            </a:r>
            <a:endParaRPr lang="en-US" sz="3200" baseline="-25000" dirty="0"/>
          </a:p>
        </p:txBody>
      </p:sp>
      <p:sp>
        <p:nvSpPr>
          <p:cNvPr id="84" name="TextBox 83"/>
          <p:cNvSpPr txBox="1"/>
          <p:nvPr/>
        </p:nvSpPr>
        <p:spPr>
          <a:xfrm>
            <a:off x="3539307" y="5580540"/>
            <a:ext cx="609600" cy="584775"/>
          </a:xfrm>
          <a:prstGeom prst="rect">
            <a:avLst/>
          </a:prstGeom>
          <a:noFill/>
        </p:spPr>
        <p:txBody>
          <a:bodyPr wrap="square" rtlCol="0">
            <a:spAutoFit/>
          </a:bodyPr>
          <a:lstStyle/>
          <a:p>
            <a:r>
              <a:rPr lang="en-US" sz="3200" dirty="0"/>
              <a:t>x</a:t>
            </a:r>
            <a:r>
              <a:rPr lang="en-US" sz="32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08" y="2987599"/>
            <a:ext cx="3866592" cy="941605"/>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9795666" y="5562602"/>
            <a:ext cx="681597" cy="584775"/>
          </a:xfrm>
          <a:prstGeom prst="rect">
            <a:avLst/>
          </a:prstGeom>
          <a:noFill/>
        </p:spPr>
        <p:txBody>
          <a:bodyPr wrap="none" rtlCol="0">
            <a:spAutoFit/>
          </a:bodyPr>
          <a:lstStyle/>
          <a:p>
            <a:r>
              <a:rPr lang="en-US" sz="32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9180759" y="4099533"/>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304800" y="3084986"/>
            <a:ext cx="3080869" cy="1856790"/>
          </a:xfrm>
          <a:prstGeom prst="rect">
            <a:avLst/>
          </a:prstGeom>
        </p:spPr>
        <p:txBody>
          <a:bodyPr wrap="square">
            <a:spAutoFit/>
          </a:bodyPr>
          <a:lstStyle/>
          <a:p>
            <a:r>
              <a:rPr lang="en-US" sz="3733" dirty="0">
                <a:solidFill>
                  <a:schemeClr val="tx2"/>
                </a:solidFill>
              </a:rPr>
              <a:t>hidden units</a:t>
            </a:r>
          </a:p>
          <a:p>
            <a:r>
              <a:rPr lang="en-US" sz="4000" dirty="0">
                <a:solidFill>
                  <a:schemeClr val="tx2"/>
                </a:solidFill>
              </a:rPr>
              <a:t>(</a:t>
            </a:r>
            <a:r>
              <a:rPr lang="en-US" sz="4000" dirty="0" err="1"/>
              <a:t>σ</a:t>
            </a:r>
            <a:r>
              <a:rPr lang="en-US" sz="4000" dirty="0"/>
              <a:t> node)</a:t>
            </a:r>
            <a:endParaRPr lang="en-US" sz="4000" dirty="0">
              <a:solidFill>
                <a:schemeClr val="tx2"/>
              </a:solidFill>
            </a:endParaRPr>
          </a:p>
          <a:p>
            <a:endParaRPr lang="en-US" sz="3733"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306079" y="5161603"/>
            <a:ext cx="3080869" cy="1241237"/>
          </a:xfrm>
          <a:prstGeom prst="rect">
            <a:avLst/>
          </a:prstGeom>
        </p:spPr>
        <p:txBody>
          <a:bodyPr wrap="square">
            <a:spAutoFit/>
          </a:bodyPr>
          <a:lstStyle/>
          <a:p>
            <a:r>
              <a:rPr lang="en-US" sz="3733" dirty="0">
                <a:solidFill>
                  <a:schemeClr val="tx2"/>
                </a:solidFill>
              </a:rPr>
              <a:t>Input layer</a:t>
            </a:r>
          </a:p>
          <a:p>
            <a:r>
              <a:rPr lang="en-US" sz="3733"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478885" y="1302851"/>
            <a:ext cx="2762319" cy="1814728"/>
          </a:xfrm>
          <a:prstGeom prst="rect">
            <a:avLst/>
          </a:prstGeom>
          <a:noFill/>
        </p:spPr>
        <p:txBody>
          <a:bodyPr wrap="square" rtlCol="0">
            <a:spAutoFit/>
          </a:bodyPr>
          <a:lstStyle/>
          <a:p>
            <a:r>
              <a:rPr lang="en-US" sz="3731" dirty="0">
                <a:solidFill>
                  <a:schemeClr val="tx2"/>
                </a:solidFill>
              </a:rPr>
              <a:t>Output layer</a:t>
            </a:r>
          </a:p>
          <a:p>
            <a:r>
              <a:rPr lang="en-US" sz="3731" dirty="0">
                <a:solidFill>
                  <a:schemeClr val="tx2"/>
                </a:solidFill>
              </a:rPr>
              <a:t>(</a:t>
            </a:r>
            <a:r>
              <a:rPr lang="en-US" sz="3731" dirty="0" err="1"/>
              <a:t>σ</a:t>
            </a:r>
            <a:r>
              <a:rPr lang="en-US" sz="3731" dirty="0"/>
              <a:t> node)</a:t>
            </a:r>
            <a:endParaRPr lang="en-US" sz="3731"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10456068" y="3929204"/>
            <a:ext cx="1382110" cy="508088"/>
          </a:xfrm>
          <a:prstGeom prst="rect">
            <a:avLst/>
          </a:prstGeom>
          <a:noFill/>
        </p:spPr>
        <p:txBody>
          <a:bodyPr wrap="none" rtlCol="0">
            <a:spAutoFit/>
          </a:bodyPr>
          <a:lstStyle/>
          <a:p>
            <a:r>
              <a:rPr lang="en-US" sz="1351" dirty="0"/>
              <a:t>Could be </a:t>
            </a:r>
            <a:r>
              <a:rPr lang="en-US" sz="1351" dirty="0" err="1"/>
              <a:t>ReLU</a:t>
            </a:r>
            <a:endParaRPr lang="en-US" sz="1351" dirty="0"/>
          </a:p>
          <a:p>
            <a:r>
              <a:rPr lang="en-US" sz="1351" dirty="0"/>
              <a:t>Or tanh</a:t>
            </a:r>
          </a:p>
        </p:txBody>
      </p:sp>
      <p:sp>
        <p:nvSpPr>
          <p:cNvPr id="47" name="Rectangle 46">
            <a:extLst>
              <a:ext uri="{FF2B5EF4-FFF2-40B4-BE49-F238E27FC236}">
                <a16:creationId xmlns:a16="http://schemas.microsoft.com/office/drawing/2014/main" id="{19180CD7-C0F1-7349-92BB-29F1391BCFD2}"/>
              </a:ext>
            </a:extLst>
          </p:cNvPr>
          <p:cNvSpPr/>
          <p:nvPr/>
        </p:nvSpPr>
        <p:spPr>
          <a:xfrm>
            <a:off x="9845364" y="1983878"/>
            <a:ext cx="3080869" cy="666786"/>
          </a:xfrm>
          <a:prstGeom prst="rect">
            <a:avLst/>
          </a:prstGeom>
        </p:spPr>
        <p:txBody>
          <a:bodyPr wrap="square">
            <a:spAutoFit/>
          </a:bodyPr>
          <a:lstStyle/>
          <a:p>
            <a:r>
              <a:rPr lang="en-US" sz="3733" dirty="0">
                <a:solidFill>
                  <a:schemeClr val="tx2"/>
                </a:solidFill>
              </a:rPr>
              <a:t>y is a vector</a:t>
            </a:r>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B15D61C3-8105-DE47-94D9-A3650463975A}"/>
                  </a:ext>
                </a:extLst>
              </p:cNvPr>
              <p:cNvSpPr txBox="1"/>
              <p:nvPr/>
            </p:nvSpPr>
            <p:spPr>
              <a:xfrm>
                <a:off x="7885134" y="1751802"/>
                <a:ext cx="167392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z</m:t>
                      </m:r>
                      <m:r>
                        <a:rPr lang="en-US" sz="4000" i="1">
                          <a:latin typeface="Cambria Math" panose="02040503050406030204" pitchFamily="18" charset="0"/>
                        </a:rPr>
                        <m:t>=</m:t>
                      </m:r>
                      <m:r>
                        <a:rPr lang="en-US" sz="4000" i="1">
                          <a:latin typeface="Cambria Math" panose="02040503050406030204" pitchFamily="18" charset="0"/>
                        </a:rPr>
                        <m:t>𝑈h</m:t>
                      </m:r>
                    </m:oMath>
                  </m:oMathPara>
                </a14:m>
                <a:endParaRPr lang="en-US" sz="4000" dirty="0"/>
              </a:p>
            </p:txBody>
          </p:sp>
        </mc:Choice>
        <mc:Fallback>
          <p:sp>
            <p:nvSpPr>
              <p:cNvPr id="48" name="TextBox 47">
                <a:extLst>
                  <a:ext uri="{FF2B5EF4-FFF2-40B4-BE49-F238E27FC236}">
                    <a16:creationId xmlns:a16="http://schemas.microsoft.com/office/drawing/2014/main" id="{B15D61C3-8105-DE47-94D9-A3650463975A}"/>
                  </a:ext>
                </a:extLst>
              </p:cNvPr>
              <p:cNvSpPr txBox="1">
                <a:spLocks noRot="1" noChangeAspect="1" noMove="1" noResize="1" noEditPoints="1" noAdjustHandles="1" noChangeArrowheads="1" noChangeShapeType="1" noTextEdit="1"/>
              </p:cNvSpPr>
              <p:nvPr/>
            </p:nvSpPr>
            <p:spPr>
              <a:xfrm>
                <a:off x="7885134" y="1751802"/>
                <a:ext cx="1673920" cy="615553"/>
              </a:xfrm>
              <a:prstGeom prst="rect">
                <a:avLst/>
              </a:prstGeom>
              <a:blipFill>
                <a:blip r:embed="rId4"/>
                <a:stretch>
                  <a:fillRect l="-3008" r="-6015"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65BE0589-CBC0-6947-B195-A9C9927017D7}"/>
                  </a:ext>
                </a:extLst>
              </p:cNvPr>
              <p:cNvSpPr txBox="1"/>
              <p:nvPr/>
            </p:nvSpPr>
            <p:spPr>
              <a:xfrm>
                <a:off x="7875671" y="1180908"/>
                <a:ext cx="352295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𝑦</m:t>
                      </m:r>
                      <m:r>
                        <a:rPr lang="en-US" sz="4000" i="1">
                          <a:latin typeface="Cambria Math" panose="02040503050406030204" pitchFamily="18" charset="0"/>
                        </a:rPr>
                        <m:t>=</m:t>
                      </m:r>
                      <m:r>
                        <m:rPr>
                          <m:nor/>
                        </m:rPr>
                        <a:rPr lang="en-US" sz="4000">
                          <a:latin typeface="Cambria Math" panose="02040503050406030204" pitchFamily="18" charset="0"/>
                        </a:rPr>
                        <m:t>softmax</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𝑧</m:t>
                      </m:r>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p:sp>
            <p:nvSpPr>
              <p:cNvPr id="50" name="TextBox 49">
                <a:extLst>
                  <a:ext uri="{FF2B5EF4-FFF2-40B4-BE49-F238E27FC236}">
                    <a16:creationId xmlns:a16="http://schemas.microsoft.com/office/drawing/2014/main" id="{65BE0589-CBC0-6947-B195-A9C9927017D7}"/>
                  </a:ext>
                </a:extLst>
              </p:cNvPr>
              <p:cNvSpPr txBox="1">
                <a:spLocks noRot="1" noChangeAspect="1" noMove="1" noResize="1" noEditPoints="1" noAdjustHandles="1" noChangeArrowheads="1" noChangeShapeType="1" noTextEdit="1"/>
              </p:cNvSpPr>
              <p:nvPr/>
            </p:nvSpPr>
            <p:spPr>
              <a:xfrm>
                <a:off x="7875671" y="1180908"/>
                <a:ext cx="3522951" cy="615553"/>
              </a:xfrm>
              <a:prstGeom prst="rect">
                <a:avLst/>
              </a:prstGeom>
              <a:blipFill>
                <a:blip r:embed="rId5"/>
                <a:stretch>
                  <a:fillRect l="-2878" r="-4676" b="-36735"/>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69A50801-8A84-B84D-8138-8211CCA5D932}"/>
              </a:ext>
            </a:extLst>
          </p:cNvPr>
          <p:cNvSpPr/>
          <p:nvPr/>
        </p:nvSpPr>
        <p:spPr bwMode="auto">
          <a:xfrm>
            <a:off x="6912392" y="1242131"/>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57" name="Straight Arrow Connector 56">
            <a:extLst>
              <a:ext uri="{FF2B5EF4-FFF2-40B4-BE49-F238E27FC236}">
                <a16:creationId xmlns:a16="http://schemas.microsoft.com/office/drawing/2014/main" id="{B677DE17-FD57-FF4A-99BC-C42B0AD8BFAB}"/>
              </a:ext>
            </a:extLst>
          </p:cNvPr>
          <p:cNvCxnSpPr>
            <a:cxnSpLocks/>
            <a:stCxn id="13" idx="0"/>
            <a:endCxn id="53" idx="4"/>
          </p:cNvCxnSpPr>
          <p:nvPr/>
        </p:nvCxnSpPr>
        <p:spPr bwMode="auto">
          <a:xfrm flipV="1">
            <a:off x="6696867" y="1876803"/>
            <a:ext cx="520325" cy="12474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a:extLst>
              <a:ext uri="{FF2B5EF4-FFF2-40B4-BE49-F238E27FC236}">
                <a16:creationId xmlns:a16="http://schemas.microsoft.com/office/drawing/2014/main" id="{95F516B0-3EF1-6641-A411-457052DD87E6}"/>
              </a:ext>
            </a:extLst>
          </p:cNvPr>
          <p:cNvCxnSpPr>
            <a:cxnSpLocks/>
            <a:stCxn id="12" idx="0"/>
            <a:endCxn id="53" idx="4"/>
          </p:cNvCxnSpPr>
          <p:nvPr/>
        </p:nvCxnSpPr>
        <p:spPr bwMode="auto">
          <a:xfrm flipH="1" flipV="1">
            <a:off x="7217192" y="1876803"/>
            <a:ext cx="597275" cy="12474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a:extLst>
              <a:ext uri="{FF2B5EF4-FFF2-40B4-BE49-F238E27FC236}">
                <a16:creationId xmlns:a16="http://schemas.microsoft.com/office/drawing/2014/main" id="{87057FCD-2BE5-0B40-AFE1-5103DDFC4C0B}"/>
              </a:ext>
            </a:extLst>
          </p:cNvPr>
          <p:cNvCxnSpPr>
            <a:cxnSpLocks/>
            <a:stCxn id="9" idx="7"/>
            <a:endCxn id="53" idx="4"/>
          </p:cNvCxnSpPr>
          <p:nvPr/>
        </p:nvCxnSpPr>
        <p:spPr bwMode="auto">
          <a:xfrm flipV="1">
            <a:off x="5794793" y="1876803"/>
            <a:ext cx="1422399" cy="134034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35780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7F54F-AD9A-22B9-3BE2-B315157958A3}"/>
              </a:ext>
            </a:extLst>
          </p:cNvPr>
          <p:cNvSpPr>
            <a:spLocks noGrp="1"/>
          </p:cNvSpPr>
          <p:nvPr>
            <p:ph type="title"/>
          </p:nvPr>
        </p:nvSpPr>
        <p:spPr/>
        <p:txBody>
          <a:bodyPr>
            <a:normAutofit/>
          </a:bodyPr>
          <a:lstStyle/>
          <a:p>
            <a:r>
              <a:rPr lang="en-US" sz="4800" b="1" dirty="0"/>
              <a:t>Feedforward neural Networks</a:t>
            </a:r>
          </a:p>
        </p:txBody>
      </p:sp>
      <p:sp>
        <p:nvSpPr>
          <p:cNvPr id="3" name="Content Placeholder 2">
            <a:extLst>
              <a:ext uri="{FF2B5EF4-FFF2-40B4-BE49-F238E27FC236}">
                <a16:creationId xmlns:a16="http://schemas.microsoft.com/office/drawing/2014/main" id="{7B16D374-2547-9CF5-6397-46FE48F76C22}"/>
              </a:ext>
            </a:extLst>
          </p:cNvPr>
          <p:cNvSpPr>
            <a:spLocks noGrp="1"/>
          </p:cNvSpPr>
          <p:nvPr>
            <p:ph idx="1"/>
          </p:nvPr>
        </p:nvSpPr>
        <p:spPr/>
        <p:txBody>
          <a:bodyPr>
            <a:normAutofit/>
          </a:bodyPr>
          <a:lstStyle/>
          <a:p>
            <a:pPr>
              <a:lnSpc>
                <a:spcPct val="150000"/>
              </a:lnSpc>
            </a:pPr>
            <a:r>
              <a:rPr lang="en-US" sz="2800" dirty="0"/>
              <a:t>The resulting value </a:t>
            </a:r>
            <a:r>
              <a:rPr lang="en-US" sz="2800" b="1" dirty="0"/>
              <a:t>h</a:t>
            </a:r>
            <a:r>
              <a:rPr lang="en-US" sz="2800" dirty="0"/>
              <a:t> forms a representation of the input</a:t>
            </a:r>
          </a:p>
          <a:p>
            <a:pPr>
              <a:lnSpc>
                <a:spcPct val="150000"/>
              </a:lnSpc>
            </a:pPr>
            <a:r>
              <a:rPr lang="en-US" sz="2800" dirty="0"/>
              <a:t>The role of the output layer is to take this new representation </a:t>
            </a:r>
            <a:r>
              <a:rPr lang="en-US" sz="2800" b="1" dirty="0"/>
              <a:t>h</a:t>
            </a:r>
            <a:r>
              <a:rPr lang="en-US" sz="2800" dirty="0"/>
              <a:t> and compute a final output</a:t>
            </a:r>
          </a:p>
        </p:txBody>
      </p:sp>
    </p:spTree>
    <p:extLst>
      <p:ext uri="{BB962C8B-B14F-4D97-AF65-F5344CB8AC3E}">
        <p14:creationId xmlns:p14="http://schemas.microsoft.com/office/powerpoint/2010/main" val="547366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75B1D-A7E9-62F1-6821-BADD036B3F5B}"/>
              </a:ext>
            </a:extLst>
          </p:cNvPr>
          <p:cNvSpPr>
            <a:spLocks noGrp="1"/>
          </p:cNvSpPr>
          <p:nvPr>
            <p:ph type="title"/>
          </p:nvPr>
        </p:nvSpPr>
        <p:spPr/>
        <p:txBody>
          <a:bodyPr>
            <a:normAutofit/>
          </a:bodyPr>
          <a:lstStyle/>
          <a:p>
            <a:r>
              <a:rPr lang="en-US" sz="4800" b="1" dirty="0"/>
              <a:t>Classification: Sentiment analysis</a:t>
            </a:r>
          </a:p>
        </p:txBody>
      </p:sp>
      <p:sp>
        <p:nvSpPr>
          <p:cNvPr id="3" name="Content Placeholder 2">
            <a:extLst>
              <a:ext uri="{FF2B5EF4-FFF2-40B4-BE49-F238E27FC236}">
                <a16:creationId xmlns:a16="http://schemas.microsoft.com/office/drawing/2014/main" id="{8E77CC5B-777D-7471-7602-A9BA0E0C2763}"/>
              </a:ext>
            </a:extLst>
          </p:cNvPr>
          <p:cNvSpPr>
            <a:spLocks noGrp="1"/>
          </p:cNvSpPr>
          <p:nvPr>
            <p:ph idx="1"/>
          </p:nvPr>
        </p:nvSpPr>
        <p:spPr/>
        <p:txBody>
          <a:bodyPr>
            <a:normAutofit/>
          </a:bodyPr>
          <a:lstStyle/>
          <a:p>
            <a:r>
              <a:rPr lang="en-US" sz="2400" dirty="0"/>
              <a:t>Consider what we did for logistic regression</a:t>
            </a:r>
          </a:p>
        </p:txBody>
      </p:sp>
      <p:pic>
        <p:nvPicPr>
          <p:cNvPr id="4" name="Picture 3">
            <a:extLst>
              <a:ext uri="{FF2B5EF4-FFF2-40B4-BE49-F238E27FC236}">
                <a16:creationId xmlns:a16="http://schemas.microsoft.com/office/drawing/2014/main" id="{DDBFCC48-534E-4E32-81AD-5701D29F7837}"/>
              </a:ext>
            </a:extLst>
          </p:cNvPr>
          <p:cNvPicPr>
            <a:picLocks noChangeAspect="1"/>
          </p:cNvPicPr>
          <p:nvPr/>
        </p:nvPicPr>
        <p:blipFill rotWithShape="1">
          <a:blip r:embed="rId2"/>
          <a:srcRect r="36702"/>
          <a:stretch/>
        </p:blipFill>
        <p:spPr>
          <a:xfrm>
            <a:off x="3063075" y="2694432"/>
            <a:ext cx="5445916" cy="3505200"/>
          </a:xfrm>
          <a:prstGeom prst="rect">
            <a:avLst/>
          </a:prstGeom>
        </p:spPr>
      </p:pic>
    </p:spTree>
    <p:extLst>
      <p:ext uri="{BB962C8B-B14F-4D97-AF65-F5344CB8AC3E}">
        <p14:creationId xmlns:p14="http://schemas.microsoft.com/office/powerpoint/2010/main" val="3194389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6129"/>
            <a:ext cx="10058400" cy="907196"/>
          </a:xfrm>
        </p:spPr>
        <p:txBody>
          <a:bodyPr>
            <a:noAutofit/>
          </a:bodyPr>
          <a:lstStyle/>
          <a:p>
            <a:r>
              <a:rPr lang="en-US" sz="3600" b="1" dirty="0"/>
              <a:t>Feedforward nets for simple classification</a:t>
            </a:r>
          </a:p>
        </p:txBody>
      </p:sp>
      <p:sp>
        <p:nvSpPr>
          <p:cNvPr id="3" name="Content Placeholder 2"/>
          <p:cNvSpPr>
            <a:spLocks noGrp="1"/>
          </p:cNvSpPr>
          <p:nvPr>
            <p:ph idx="1"/>
          </p:nvPr>
        </p:nvSpPr>
        <p:spPr>
          <a:xfrm>
            <a:off x="481331" y="4733789"/>
            <a:ext cx="11663256" cy="1934046"/>
          </a:xfrm>
        </p:spPr>
        <p:txBody>
          <a:bodyPr>
            <a:normAutofit/>
          </a:bodyPr>
          <a:lstStyle/>
          <a:p>
            <a:r>
              <a:rPr lang="en-US" sz="2800" dirty="0"/>
              <a:t>Just adding a hidden layer to logistic regression</a:t>
            </a:r>
          </a:p>
          <a:p>
            <a:pPr lvl="1"/>
            <a:r>
              <a:rPr lang="en-US" sz="2400" dirty="0"/>
              <a:t>Allow the the network to use non-linear interactions between features</a:t>
            </a:r>
          </a:p>
          <a:p>
            <a:pPr lvl="1"/>
            <a:r>
              <a:rPr lang="en-US" sz="2400" dirty="0"/>
              <a:t>Logistic regression assume features are independent</a:t>
            </a:r>
          </a:p>
          <a:p>
            <a:pPr lvl="1"/>
            <a:r>
              <a:rPr lang="en-US" sz="2400" dirty="0"/>
              <a:t>May or may not to improve performance</a:t>
            </a:r>
          </a:p>
        </p:txBody>
      </p:sp>
      <p:sp>
        <p:nvSpPr>
          <p:cNvPr id="6" name="Slide Number Placeholder 5"/>
          <p:cNvSpPr>
            <a:spLocks noGrp="1"/>
          </p:cNvSpPr>
          <p:nvPr>
            <p:ph type="sldNum" sz="quarter" idx="12"/>
          </p:nvPr>
        </p:nvSpPr>
        <p:spPr>
          <a:xfrm>
            <a:off x="9550401" y="4648200"/>
            <a:ext cx="1312025" cy="365125"/>
          </a:xfrm>
        </p:spPr>
        <p:txBody>
          <a:bodyPr/>
          <a:lstStyle/>
          <a:p>
            <a:pPr>
              <a:defRPr/>
            </a:pPr>
            <a:fld id="{713DD8BE-556E-3440-9013-11CC5588178D}" type="slidenum">
              <a:rPr lang="en-US" smtClean="0"/>
              <a:pPr>
                <a:defRPr/>
              </a:pPr>
              <a:t>33</a:t>
            </a:fld>
            <a:endParaRPr lang="en-US"/>
          </a:p>
        </p:txBody>
      </p:sp>
      <p:grpSp>
        <p:nvGrpSpPr>
          <p:cNvPr id="87" name="Group 86">
            <a:extLst>
              <a:ext uri="{FF2B5EF4-FFF2-40B4-BE49-F238E27FC236}">
                <a16:creationId xmlns:a16="http://schemas.microsoft.com/office/drawing/2014/main" id="{E1E0B6B2-E30E-9540-A6E4-0FB7F11FDB09}"/>
              </a:ext>
            </a:extLst>
          </p:cNvPr>
          <p:cNvGrpSpPr/>
          <p:nvPr/>
        </p:nvGrpSpPr>
        <p:grpSpPr>
          <a:xfrm>
            <a:off x="7949919" y="913381"/>
            <a:ext cx="3556000" cy="3807264"/>
            <a:chOff x="6290653" y="1339444"/>
            <a:chExt cx="2667000" cy="2855448"/>
          </a:xfrm>
        </p:grpSpPr>
        <p:grpSp>
          <p:nvGrpSpPr>
            <p:cNvPr id="5" name="Group 4">
              <a:extLst>
                <a:ext uri="{FF2B5EF4-FFF2-40B4-BE49-F238E27FC236}">
                  <a16:creationId xmlns:a16="http://schemas.microsoft.com/office/drawing/2014/main" id="{75BBA226-2049-2B49-969B-CC24F7D79BF4}"/>
                </a:ext>
              </a:extLst>
            </p:cNvPr>
            <p:cNvGrpSpPr/>
            <p:nvPr/>
          </p:nvGrpSpPr>
          <p:grpSpPr>
            <a:xfrm>
              <a:off x="6290653" y="1339444"/>
              <a:ext cx="2667000" cy="2468396"/>
              <a:chOff x="1997416" y="1094195"/>
              <a:chExt cx="5712473" cy="4285090"/>
            </a:xfrm>
          </p:grpSpPr>
          <p:sp>
            <p:nvSpPr>
              <p:cNvPr id="7" name="Oval 6">
                <a:extLst>
                  <a:ext uri="{FF2B5EF4-FFF2-40B4-BE49-F238E27FC236}">
                    <a16:creationId xmlns:a16="http://schemas.microsoft.com/office/drawing/2014/main" id="{C24AD5B1-3634-014B-9A0C-7D1E6A5DCB10}"/>
                  </a:ext>
                </a:extLst>
              </p:cNvPr>
              <p:cNvSpPr/>
              <p:nvPr/>
            </p:nvSpPr>
            <p:spPr bwMode="auto">
              <a:xfrm>
                <a:off x="3581402" y="2724150"/>
                <a:ext cx="381001" cy="826334"/>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8" name="Oval 7">
                <a:extLst>
                  <a:ext uri="{FF2B5EF4-FFF2-40B4-BE49-F238E27FC236}">
                    <a16:creationId xmlns:a16="http://schemas.microsoft.com/office/drawing/2014/main" id="{7DD85521-DA3A-9F48-94B8-6E90D5BB81C6}"/>
                  </a:ext>
                </a:extLst>
              </p:cNvPr>
              <p:cNvSpPr/>
              <p:nvPr/>
            </p:nvSpPr>
            <p:spPr bwMode="auto">
              <a:xfrm>
                <a:off x="3428999" y="2541993"/>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a:extLst>
                  <a:ext uri="{FF2B5EF4-FFF2-40B4-BE49-F238E27FC236}">
                    <a16:creationId xmlns:a16="http://schemas.microsoft.com/office/drawing/2014/main" id="{D0D1E6BA-2564-A348-AA82-9352693B1B20}"/>
                  </a:ext>
                </a:extLst>
              </p:cNvPr>
              <p:cNvSpPr/>
              <p:nvPr/>
            </p:nvSpPr>
            <p:spPr bwMode="auto">
              <a:xfrm>
                <a:off x="4267202" y="1094195"/>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0" name="Oval 9">
                <a:extLst>
                  <a:ext uri="{FF2B5EF4-FFF2-40B4-BE49-F238E27FC236}">
                    <a16:creationId xmlns:a16="http://schemas.microsoft.com/office/drawing/2014/main" id="{36DDBB73-08CD-6F44-8429-FBA46E6E4E0F}"/>
                  </a:ext>
                </a:extLst>
              </p:cNvPr>
              <p:cNvSpPr/>
              <p:nvPr/>
            </p:nvSpPr>
            <p:spPr bwMode="auto">
              <a:xfrm>
                <a:off x="5105398" y="2541993"/>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1" name="Oval 10">
                <a:extLst>
                  <a:ext uri="{FF2B5EF4-FFF2-40B4-BE49-F238E27FC236}">
                    <a16:creationId xmlns:a16="http://schemas.microsoft.com/office/drawing/2014/main" id="{5205D1FC-5B9E-2247-8D56-C6F69E259960}"/>
                  </a:ext>
                </a:extLst>
              </p:cNvPr>
              <p:cNvSpPr/>
              <p:nvPr/>
            </p:nvSpPr>
            <p:spPr bwMode="auto">
              <a:xfrm>
                <a:off x="4267202" y="2541993"/>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12" name="Straight Arrow Connector 11">
                <a:extLst>
                  <a:ext uri="{FF2B5EF4-FFF2-40B4-BE49-F238E27FC236}">
                    <a16:creationId xmlns:a16="http://schemas.microsoft.com/office/drawing/2014/main" id="{FE864FAA-2BDC-744A-B984-879B6826A238}"/>
                  </a:ext>
                </a:extLst>
              </p:cNvPr>
              <p:cNvCxnSpPr>
                <a:cxnSpLocks/>
                <a:stCxn id="8" idx="0"/>
                <a:endCxn id="9" idx="3"/>
              </p:cNvCxnSpPr>
              <p:nvPr/>
            </p:nvCxnSpPr>
            <p:spPr bwMode="auto">
              <a:xfrm flipV="1">
                <a:off x="3803833" y="1799515"/>
                <a:ext cx="573156" cy="742478"/>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E1B5F5D9-4BD7-7A4B-904C-D0D9F8C23488}"/>
                  </a:ext>
                </a:extLst>
              </p:cNvPr>
              <p:cNvCxnSpPr>
                <a:cxnSpLocks/>
                <a:stCxn id="11" idx="0"/>
                <a:endCxn id="9" idx="4"/>
              </p:cNvCxnSpPr>
              <p:nvPr/>
            </p:nvCxnSpPr>
            <p:spPr bwMode="auto">
              <a:xfrm flipV="1">
                <a:off x="4642036" y="1920529"/>
                <a:ext cx="0" cy="621464"/>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A031DF0C-63C9-D04E-B566-0CEC4B711CC6}"/>
                  </a:ext>
                </a:extLst>
              </p:cNvPr>
              <p:cNvCxnSpPr>
                <a:cxnSpLocks/>
                <a:stCxn id="10" idx="0"/>
                <a:endCxn id="9" idx="4"/>
              </p:cNvCxnSpPr>
              <p:nvPr/>
            </p:nvCxnSpPr>
            <p:spPr bwMode="auto">
              <a:xfrm flipH="1" flipV="1">
                <a:off x="4642036" y="1920529"/>
                <a:ext cx="838196" cy="621464"/>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1F1309B8-180D-B548-9690-8BCCFAC5BF84}"/>
                  </a:ext>
                </a:extLst>
              </p:cNvPr>
              <p:cNvCxnSpPr>
                <a:cxnSpLocks/>
                <a:stCxn id="8" idx="7"/>
                <a:endCxn id="9" idx="4"/>
              </p:cNvCxnSpPr>
              <p:nvPr/>
            </p:nvCxnSpPr>
            <p:spPr bwMode="auto">
              <a:xfrm flipV="1">
                <a:off x="4068878" y="1920529"/>
                <a:ext cx="573157" cy="742478"/>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DD8B0A3B-B3C5-8A4F-BA51-0A7F20AFFB7F}"/>
                  </a:ext>
                </a:extLst>
              </p:cNvPr>
              <p:cNvSpPr/>
              <p:nvPr/>
            </p:nvSpPr>
            <p:spPr bwMode="auto">
              <a:xfrm>
                <a:off x="3962401" y="4552951"/>
                <a:ext cx="381001" cy="826334"/>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7" name="Oval 16">
                <a:extLst>
                  <a:ext uri="{FF2B5EF4-FFF2-40B4-BE49-F238E27FC236}">
                    <a16:creationId xmlns:a16="http://schemas.microsoft.com/office/drawing/2014/main" id="{B19ACADA-8093-A54E-ACAB-1B3CF2D898C2}"/>
                  </a:ext>
                </a:extLst>
              </p:cNvPr>
              <p:cNvSpPr/>
              <p:nvPr/>
            </p:nvSpPr>
            <p:spPr bwMode="auto">
              <a:xfrm>
                <a:off x="2057400" y="4370795"/>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8" name="Oval 17">
                <a:extLst>
                  <a:ext uri="{FF2B5EF4-FFF2-40B4-BE49-F238E27FC236}">
                    <a16:creationId xmlns:a16="http://schemas.microsoft.com/office/drawing/2014/main" id="{FBF0FFF4-4A52-564A-8FF3-A427138F9BB4}"/>
                  </a:ext>
                </a:extLst>
              </p:cNvPr>
              <p:cNvSpPr/>
              <p:nvPr/>
            </p:nvSpPr>
            <p:spPr bwMode="auto">
              <a:xfrm>
                <a:off x="5867400" y="4370795"/>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9" name="Oval 18">
                <a:extLst>
                  <a:ext uri="{FF2B5EF4-FFF2-40B4-BE49-F238E27FC236}">
                    <a16:creationId xmlns:a16="http://schemas.microsoft.com/office/drawing/2014/main" id="{26BEBB73-CAE8-CC4E-B629-3F9C56E328C3}"/>
                  </a:ext>
                </a:extLst>
              </p:cNvPr>
              <p:cNvSpPr/>
              <p:nvPr/>
            </p:nvSpPr>
            <p:spPr bwMode="auto">
              <a:xfrm>
                <a:off x="4572000" y="4370795"/>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0" name="Oval 19">
                <a:extLst>
                  <a:ext uri="{FF2B5EF4-FFF2-40B4-BE49-F238E27FC236}">
                    <a16:creationId xmlns:a16="http://schemas.microsoft.com/office/drawing/2014/main" id="{C912633A-58FA-144E-A36F-CDC25C867A8C}"/>
                  </a:ext>
                </a:extLst>
              </p:cNvPr>
              <p:cNvSpPr/>
              <p:nvPr/>
            </p:nvSpPr>
            <p:spPr bwMode="auto">
              <a:xfrm>
                <a:off x="3200399" y="4370795"/>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1" name="Straight Arrow Connector 20">
                <a:extLst>
                  <a:ext uri="{FF2B5EF4-FFF2-40B4-BE49-F238E27FC236}">
                    <a16:creationId xmlns:a16="http://schemas.microsoft.com/office/drawing/2014/main" id="{422E1AAD-2284-A84B-B061-20219CC06C28}"/>
                  </a:ext>
                </a:extLst>
              </p:cNvPr>
              <p:cNvCxnSpPr>
                <a:cxnSpLocks/>
                <a:stCxn id="17" idx="0"/>
              </p:cNvCxnSpPr>
              <p:nvPr/>
            </p:nvCxnSpPr>
            <p:spPr bwMode="auto">
              <a:xfrm flipV="1">
                <a:off x="2432234" y="3049362"/>
                <a:ext cx="2271755"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BC99F652-BC04-AF40-B83F-01A9EEFC73FD}"/>
                  </a:ext>
                </a:extLst>
              </p:cNvPr>
              <p:cNvCxnSpPr>
                <a:cxnSpLocks/>
                <a:stCxn id="20" idx="0"/>
                <a:endCxn id="8" idx="4"/>
              </p:cNvCxnSpPr>
              <p:nvPr/>
            </p:nvCxnSpPr>
            <p:spPr bwMode="auto">
              <a:xfrm flipV="1">
                <a:off x="3575233" y="3368327"/>
                <a:ext cx="228600" cy="1002468"/>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6BFD01F0-A4A0-B544-841B-A5FB2EC9D4EB}"/>
                  </a:ext>
                </a:extLst>
              </p:cNvPr>
              <p:cNvCxnSpPr>
                <a:cxnSpLocks/>
                <a:stCxn id="19" idx="0"/>
                <a:endCxn id="8" idx="4"/>
              </p:cNvCxnSpPr>
              <p:nvPr/>
            </p:nvCxnSpPr>
            <p:spPr bwMode="auto">
              <a:xfrm flipH="1" flipV="1">
                <a:off x="3803833" y="3368327"/>
                <a:ext cx="1143001" cy="1002468"/>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FB44EF30-16FB-3746-8BA0-5C6CB1E8B691}"/>
                  </a:ext>
                </a:extLst>
              </p:cNvPr>
              <p:cNvCxnSpPr>
                <a:cxnSpLocks/>
                <a:stCxn id="18" idx="0"/>
                <a:endCxn id="8" idx="4"/>
              </p:cNvCxnSpPr>
              <p:nvPr/>
            </p:nvCxnSpPr>
            <p:spPr bwMode="auto">
              <a:xfrm flipH="1" flipV="1">
                <a:off x="3803833" y="3368327"/>
                <a:ext cx="2438400" cy="1002468"/>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B42A493E-76EC-374D-8297-FC61F0DC3C90}"/>
                  </a:ext>
                </a:extLst>
              </p:cNvPr>
              <p:cNvCxnSpPr>
                <a:cxnSpLocks/>
                <a:stCxn id="17" idx="7"/>
                <a:endCxn id="8" idx="4"/>
              </p:cNvCxnSpPr>
              <p:nvPr/>
            </p:nvCxnSpPr>
            <p:spPr bwMode="auto">
              <a:xfrm flipV="1">
                <a:off x="2697279" y="3368327"/>
                <a:ext cx="1106554" cy="11234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0232ADFA-1271-CD46-A376-AB4A0916A872}"/>
                  </a:ext>
                </a:extLst>
              </p:cNvPr>
              <p:cNvSpPr/>
              <p:nvPr/>
            </p:nvSpPr>
            <p:spPr bwMode="auto">
              <a:xfrm>
                <a:off x="6781800" y="4413643"/>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7" name="Straight Arrow Connector 26">
                <a:extLst>
                  <a:ext uri="{FF2B5EF4-FFF2-40B4-BE49-F238E27FC236}">
                    <a16:creationId xmlns:a16="http://schemas.microsoft.com/office/drawing/2014/main" id="{76072935-6270-354A-BADE-5495ED407BDC}"/>
                  </a:ext>
                </a:extLst>
              </p:cNvPr>
              <p:cNvCxnSpPr>
                <a:cxnSpLocks/>
                <a:stCxn id="26" idx="0"/>
                <a:endCxn id="8" idx="4"/>
              </p:cNvCxnSpPr>
              <p:nvPr/>
            </p:nvCxnSpPr>
            <p:spPr bwMode="auto">
              <a:xfrm flipH="1" flipV="1">
                <a:off x="3803833" y="3368327"/>
                <a:ext cx="3352801" cy="1045315"/>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9536784E-F064-B244-94D4-E8CCC00107FB}"/>
                  </a:ext>
                </a:extLst>
              </p:cNvPr>
              <p:cNvCxnSpPr>
                <a:cxnSpLocks/>
                <a:stCxn id="17" idx="7"/>
                <a:endCxn id="11" idx="4"/>
              </p:cNvCxnSpPr>
              <p:nvPr/>
            </p:nvCxnSpPr>
            <p:spPr bwMode="auto">
              <a:xfrm flipV="1">
                <a:off x="2697279" y="3368327"/>
                <a:ext cx="1944756" cy="11234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2FCA48BC-9FC8-984D-9DF6-1EACD6F905E5}"/>
                  </a:ext>
                </a:extLst>
              </p:cNvPr>
              <p:cNvCxnSpPr>
                <a:cxnSpLocks/>
                <a:stCxn id="17" idx="7"/>
                <a:endCxn id="10" idx="4"/>
              </p:cNvCxnSpPr>
              <p:nvPr/>
            </p:nvCxnSpPr>
            <p:spPr bwMode="auto">
              <a:xfrm flipV="1">
                <a:off x="2697279" y="3368327"/>
                <a:ext cx="2782953" cy="11234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34EC5E46-E003-0545-AAD5-6EB516D71B90}"/>
                  </a:ext>
                </a:extLst>
              </p:cNvPr>
              <p:cNvCxnSpPr>
                <a:cxnSpLocks/>
                <a:stCxn id="26" idx="0"/>
                <a:endCxn id="10" idx="4"/>
              </p:cNvCxnSpPr>
              <p:nvPr/>
            </p:nvCxnSpPr>
            <p:spPr bwMode="auto">
              <a:xfrm flipH="1" flipV="1">
                <a:off x="5480232" y="3368327"/>
                <a:ext cx="1676402" cy="1045315"/>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D48073BC-43E5-8746-B12A-5362D1D9A00A}"/>
                  </a:ext>
                </a:extLst>
              </p:cNvPr>
              <p:cNvCxnSpPr>
                <a:cxnSpLocks/>
                <a:stCxn id="26" idx="0"/>
                <a:endCxn id="11" idx="4"/>
              </p:cNvCxnSpPr>
              <p:nvPr/>
            </p:nvCxnSpPr>
            <p:spPr bwMode="auto">
              <a:xfrm flipH="1" flipV="1">
                <a:off x="4642036" y="3368327"/>
                <a:ext cx="2514598" cy="1045315"/>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8FF5880E-15A2-DF46-B2C4-67AE0F1E40A4}"/>
                  </a:ext>
                </a:extLst>
              </p:cNvPr>
              <p:cNvCxnSpPr>
                <a:cxnSpLocks/>
                <a:stCxn id="18" idx="0"/>
                <a:endCxn id="11" idx="4"/>
              </p:cNvCxnSpPr>
              <p:nvPr/>
            </p:nvCxnSpPr>
            <p:spPr bwMode="auto">
              <a:xfrm flipH="1" flipV="1">
                <a:off x="4642036" y="3368327"/>
                <a:ext cx="1600198" cy="1002468"/>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3A4A5327-E7E5-B448-AB91-057B68E7E61C}"/>
                  </a:ext>
                </a:extLst>
              </p:cNvPr>
              <p:cNvCxnSpPr>
                <a:cxnSpLocks/>
                <a:stCxn id="18" idx="0"/>
                <a:endCxn id="10" idx="4"/>
              </p:cNvCxnSpPr>
              <p:nvPr/>
            </p:nvCxnSpPr>
            <p:spPr bwMode="auto">
              <a:xfrm flipH="1" flipV="1">
                <a:off x="5480232" y="3368327"/>
                <a:ext cx="762001" cy="1002468"/>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8CDBC2C7-ED07-8843-9866-C15F8270780E}"/>
                  </a:ext>
                </a:extLst>
              </p:cNvPr>
              <p:cNvCxnSpPr>
                <a:cxnSpLocks/>
                <a:stCxn id="19" idx="0"/>
                <a:endCxn id="11" idx="4"/>
              </p:cNvCxnSpPr>
              <p:nvPr/>
            </p:nvCxnSpPr>
            <p:spPr bwMode="auto">
              <a:xfrm flipH="1" flipV="1">
                <a:off x="4642036" y="3368327"/>
                <a:ext cx="304798" cy="1002468"/>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9C2CA7E5-CA91-5344-A61A-17777FC1B7AF}"/>
                  </a:ext>
                </a:extLst>
              </p:cNvPr>
              <p:cNvCxnSpPr>
                <a:cxnSpLocks/>
                <a:stCxn id="19" idx="0"/>
                <a:endCxn id="10" idx="4"/>
              </p:cNvCxnSpPr>
              <p:nvPr/>
            </p:nvCxnSpPr>
            <p:spPr bwMode="auto">
              <a:xfrm flipV="1">
                <a:off x="4946834" y="3368327"/>
                <a:ext cx="533398" cy="1002468"/>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5BE21E28-7E97-DF40-B184-BF533B0ED84C}"/>
                  </a:ext>
                </a:extLst>
              </p:cNvPr>
              <p:cNvCxnSpPr>
                <a:cxnSpLocks/>
                <a:stCxn id="20" idx="0"/>
                <a:endCxn id="11" idx="4"/>
              </p:cNvCxnSpPr>
              <p:nvPr/>
            </p:nvCxnSpPr>
            <p:spPr bwMode="auto">
              <a:xfrm flipV="1">
                <a:off x="3575233" y="3368327"/>
                <a:ext cx="1066803" cy="1002468"/>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59DF7501-27C8-8341-A27B-D24BF4545B70}"/>
                  </a:ext>
                </a:extLst>
              </p:cNvPr>
              <p:cNvCxnSpPr>
                <a:cxnSpLocks/>
                <a:stCxn id="20" idx="0"/>
                <a:endCxn id="10" idx="4"/>
              </p:cNvCxnSpPr>
              <p:nvPr/>
            </p:nvCxnSpPr>
            <p:spPr bwMode="auto">
              <a:xfrm flipV="1">
                <a:off x="3575233" y="3368327"/>
                <a:ext cx="1904999" cy="1002468"/>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2AE270E3-C713-304E-86E5-09A710D0AD70}"/>
                  </a:ext>
                </a:extLst>
              </p:cNvPr>
              <p:cNvSpPr txBox="1"/>
              <p:nvPr/>
            </p:nvSpPr>
            <p:spPr>
              <a:xfrm>
                <a:off x="3047999" y="1428748"/>
                <a:ext cx="457199" cy="868146"/>
              </a:xfrm>
              <a:prstGeom prst="rect">
                <a:avLst/>
              </a:prstGeom>
              <a:noFill/>
            </p:spPr>
            <p:txBody>
              <a:bodyPr wrap="square" rtlCol="0">
                <a:spAutoFit/>
              </a:bodyPr>
              <a:lstStyle/>
              <a:p>
                <a:r>
                  <a:rPr lang="en-US" sz="3733" dirty="0">
                    <a:solidFill>
                      <a:srgbClr val="590A0E"/>
                    </a:solidFill>
                  </a:rPr>
                  <a:t>U</a:t>
                </a:r>
              </a:p>
            </p:txBody>
          </p:sp>
          <p:sp>
            <p:nvSpPr>
              <p:cNvPr id="39" name="TextBox 38">
                <a:extLst>
                  <a:ext uri="{FF2B5EF4-FFF2-40B4-BE49-F238E27FC236}">
                    <a16:creationId xmlns:a16="http://schemas.microsoft.com/office/drawing/2014/main" id="{47FD3C83-8D50-4A49-B7A4-31024AFF2960}"/>
                  </a:ext>
                </a:extLst>
              </p:cNvPr>
              <p:cNvSpPr txBox="1"/>
              <p:nvPr/>
            </p:nvSpPr>
            <p:spPr>
              <a:xfrm>
                <a:off x="2057400" y="3105150"/>
                <a:ext cx="457199" cy="868146"/>
              </a:xfrm>
              <a:prstGeom prst="rect">
                <a:avLst/>
              </a:prstGeom>
              <a:noFill/>
            </p:spPr>
            <p:txBody>
              <a:bodyPr wrap="square" rtlCol="0">
                <a:spAutoFit/>
              </a:bodyPr>
              <a:lstStyle/>
              <a:p>
                <a:r>
                  <a:rPr lang="en-US" sz="3733" dirty="0">
                    <a:solidFill>
                      <a:srgbClr val="590A0E"/>
                    </a:solidFill>
                  </a:rPr>
                  <a:t>W</a:t>
                </a:r>
              </a:p>
            </p:txBody>
          </p:sp>
          <p:sp>
            <p:nvSpPr>
              <p:cNvPr id="40" name="TextBox 39">
                <a:extLst>
                  <a:ext uri="{FF2B5EF4-FFF2-40B4-BE49-F238E27FC236}">
                    <a16:creationId xmlns:a16="http://schemas.microsoft.com/office/drawing/2014/main" id="{113E1614-F4EE-6F40-8DF2-E60495F1B95A}"/>
                  </a:ext>
                </a:extLst>
              </p:cNvPr>
              <p:cNvSpPr txBox="1"/>
              <p:nvPr/>
            </p:nvSpPr>
            <p:spPr>
              <a:xfrm>
                <a:off x="6887911" y="4446401"/>
                <a:ext cx="821978" cy="654594"/>
              </a:xfrm>
              <a:prstGeom prst="rect">
                <a:avLst/>
              </a:prstGeom>
              <a:noFill/>
            </p:spPr>
            <p:txBody>
              <a:bodyPr wrap="square" rtlCol="0">
                <a:spAutoFit/>
              </a:bodyPr>
              <a:lstStyle/>
              <a:p>
                <a:r>
                  <a:rPr lang="en-US" sz="2667" dirty="0" err="1"/>
                  <a:t>x</a:t>
                </a:r>
                <a:r>
                  <a:rPr lang="en-US" sz="2667" baseline="-25000" dirty="0" err="1"/>
                  <a:t>n</a:t>
                </a:r>
                <a:endParaRPr lang="en-US" sz="2400" baseline="-25000" dirty="0"/>
              </a:p>
            </p:txBody>
          </p:sp>
          <p:sp>
            <p:nvSpPr>
              <p:cNvPr id="41" name="TextBox 40">
                <a:extLst>
                  <a:ext uri="{FF2B5EF4-FFF2-40B4-BE49-F238E27FC236}">
                    <a16:creationId xmlns:a16="http://schemas.microsoft.com/office/drawing/2014/main" id="{F6B389A4-7B48-AF47-93C9-0EA7415B04FD}"/>
                  </a:ext>
                </a:extLst>
              </p:cNvPr>
              <p:cNvSpPr txBox="1"/>
              <p:nvPr/>
            </p:nvSpPr>
            <p:spPr>
              <a:xfrm>
                <a:off x="1997416" y="4446402"/>
                <a:ext cx="1273266" cy="654594"/>
              </a:xfrm>
              <a:prstGeom prst="rect">
                <a:avLst/>
              </a:prstGeom>
              <a:noFill/>
            </p:spPr>
            <p:txBody>
              <a:bodyPr wrap="square" rtlCol="0">
                <a:spAutoFit/>
              </a:bodyPr>
              <a:lstStyle/>
              <a:p>
                <a:r>
                  <a:rPr lang="en-US" sz="2667" dirty="0"/>
                  <a:t>x</a:t>
                </a:r>
                <a:r>
                  <a:rPr lang="en-US" sz="2667" baseline="-25000" dirty="0"/>
                  <a:t>1</a:t>
                </a:r>
                <a:endParaRPr lang="en-US" sz="2400" baseline="-25000" dirty="0"/>
              </a:p>
            </p:txBody>
          </p:sp>
        </p:grpSp>
        <p:sp>
          <p:nvSpPr>
            <p:cNvPr id="4" name="TextBox 3">
              <a:extLst>
                <a:ext uri="{FF2B5EF4-FFF2-40B4-BE49-F238E27FC236}">
                  <a16:creationId xmlns:a16="http://schemas.microsoft.com/office/drawing/2014/main" id="{4734C5EE-2DA3-A647-8B8D-60DF0ABDD263}"/>
                </a:ext>
              </a:extLst>
            </p:cNvPr>
            <p:cNvSpPr txBox="1"/>
            <p:nvPr/>
          </p:nvSpPr>
          <p:spPr>
            <a:xfrm>
              <a:off x="6346020" y="3804641"/>
              <a:ext cx="305613" cy="377075"/>
            </a:xfrm>
            <a:prstGeom prst="rect">
              <a:avLst/>
            </a:prstGeom>
            <a:noFill/>
          </p:spPr>
          <p:txBody>
            <a:bodyPr wrap="none" rtlCol="0">
              <a:spAutoFit/>
            </a:bodyPr>
            <a:lstStyle/>
            <a:p>
              <a:r>
                <a:rPr lang="en-US" sz="2667" dirty="0"/>
                <a:t>f</a:t>
              </a:r>
              <a:r>
                <a:rPr lang="en-US" sz="2667" baseline="-25000" dirty="0"/>
                <a:t>1</a:t>
              </a:r>
            </a:p>
          </p:txBody>
        </p:sp>
        <p:sp>
          <p:nvSpPr>
            <p:cNvPr id="42" name="TextBox 41">
              <a:extLst>
                <a:ext uri="{FF2B5EF4-FFF2-40B4-BE49-F238E27FC236}">
                  <a16:creationId xmlns:a16="http://schemas.microsoft.com/office/drawing/2014/main" id="{7E0F6CBA-4545-1642-911D-CF23FC75A83F}"/>
                </a:ext>
              </a:extLst>
            </p:cNvPr>
            <p:cNvSpPr txBox="1"/>
            <p:nvPr/>
          </p:nvSpPr>
          <p:spPr>
            <a:xfrm>
              <a:off x="6858459" y="3817817"/>
              <a:ext cx="305613" cy="377075"/>
            </a:xfrm>
            <a:prstGeom prst="rect">
              <a:avLst/>
            </a:prstGeom>
            <a:noFill/>
          </p:spPr>
          <p:txBody>
            <a:bodyPr wrap="none" rtlCol="0">
              <a:spAutoFit/>
            </a:bodyPr>
            <a:lstStyle/>
            <a:p>
              <a:r>
                <a:rPr lang="en-US" sz="2667" dirty="0"/>
                <a:t>f</a:t>
              </a:r>
              <a:r>
                <a:rPr lang="en-US" sz="2667" baseline="-25000" dirty="0"/>
                <a:t>2</a:t>
              </a:r>
            </a:p>
          </p:txBody>
        </p:sp>
        <p:sp>
          <p:nvSpPr>
            <p:cNvPr id="43" name="TextBox 42">
              <a:extLst>
                <a:ext uri="{FF2B5EF4-FFF2-40B4-BE49-F238E27FC236}">
                  <a16:creationId xmlns:a16="http://schemas.microsoft.com/office/drawing/2014/main" id="{C83FE88B-32B8-CB40-81D5-52D5E18DA29A}"/>
                </a:ext>
              </a:extLst>
            </p:cNvPr>
            <p:cNvSpPr txBox="1"/>
            <p:nvPr/>
          </p:nvSpPr>
          <p:spPr>
            <a:xfrm>
              <a:off x="8620126" y="3790950"/>
              <a:ext cx="311624" cy="377075"/>
            </a:xfrm>
            <a:prstGeom prst="rect">
              <a:avLst/>
            </a:prstGeom>
            <a:noFill/>
          </p:spPr>
          <p:txBody>
            <a:bodyPr wrap="none" rtlCol="0">
              <a:spAutoFit/>
            </a:bodyPr>
            <a:lstStyle/>
            <a:p>
              <a:r>
                <a:rPr lang="en-US" sz="2667" dirty="0" err="1"/>
                <a:t>f</a:t>
              </a:r>
              <a:r>
                <a:rPr lang="en-US" sz="2667" baseline="-25000" dirty="0" err="1"/>
                <a:t>n</a:t>
              </a:r>
              <a:endParaRPr lang="en-US" sz="2667" baseline="-25000" dirty="0"/>
            </a:p>
          </p:txBody>
        </p:sp>
      </p:grpSp>
      <p:sp>
        <p:nvSpPr>
          <p:cNvPr id="45" name="Slide Number Placeholder 5">
            <a:extLst>
              <a:ext uri="{FF2B5EF4-FFF2-40B4-BE49-F238E27FC236}">
                <a16:creationId xmlns:a16="http://schemas.microsoft.com/office/drawing/2014/main" id="{E3872E5C-BD35-4C43-895A-76DF00D01B31}"/>
              </a:ext>
            </a:extLst>
          </p:cNvPr>
          <p:cNvSpPr txBox="1">
            <a:spLocks/>
          </p:cNvSpPr>
          <p:nvPr/>
        </p:nvSpPr>
        <p:spPr>
          <a:xfrm>
            <a:off x="1583425" y="4787650"/>
            <a:ext cx="1312025" cy="365125"/>
          </a:xfrm>
          <a:prstGeom prst="rect">
            <a:avLst/>
          </a:prstGeom>
        </p:spPr>
        <p:txBody>
          <a:bodyPr vert="horz" lIns="121920" tIns="60960" rIns="121920" bIns="60960" rtlCol="0" anchor="ctr"/>
          <a:lstStyle>
            <a:defPPr>
              <a:defRPr lang="en-US"/>
            </a:defPPr>
            <a:lvl1pPr marL="0" algn="r" defTabSz="685783" rtl="0" eaLnBrk="1" latinLnBrk="0" hangingPunct="1">
              <a:defRPr sz="788" kern="1200">
                <a:solidFill>
                  <a:srgbClr val="FFFFFF"/>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defRPr/>
            </a:pPr>
            <a:fld id="{713DD8BE-556E-3440-9013-11CC5588178D}" type="slidenum">
              <a:rPr lang="en-US" sz="1051"/>
              <a:pPr>
                <a:defRPr/>
              </a:pPr>
              <a:t>33</a:t>
            </a:fld>
            <a:endParaRPr lang="en-US" sz="1051"/>
          </a:p>
        </p:txBody>
      </p:sp>
      <p:grpSp>
        <p:nvGrpSpPr>
          <p:cNvPr id="86" name="Group 85">
            <a:extLst>
              <a:ext uri="{FF2B5EF4-FFF2-40B4-BE49-F238E27FC236}">
                <a16:creationId xmlns:a16="http://schemas.microsoft.com/office/drawing/2014/main" id="{52DA1C08-0DF0-704D-AC8F-7451458AFE74}"/>
              </a:ext>
            </a:extLst>
          </p:cNvPr>
          <p:cNvGrpSpPr/>
          <p:nvPr/>
        </p:nvGrpSpPr>
        <p:grpSpPr>
          <a:xfrm>
            <a:off x="1816724" y="889001"/>
            <a:ext cx="3558655" cy="3244865"/>
            <a:chOff x="287526" y="1865829"/>
            <a:chExt cx="2668991" cy="2433649"/>
          </a:xfrm>
        </p:grpSpPr>
        <p:grpSp>
          <p:nvGrpSpPr>
            <p:cNvPr id="46" name="Group 45">
              <a:extLst>
                <a:ext uri="{FF2B5EF4-FFF2-40B4-BE49-F238E27FC236}">
                  <a16:creationId xmlns:a16="http://schemas.microsoft.com/office/drawing/2014/main" id="{7776B6FF-67E0-234E-BA1B-56231FE30B77}"/>
                </a:ext>
              </a:extLst>
            </p:cNvPr>
            <p:cNvGrpSpPr/>
            <p:nvPr/>
          </p:nvGrpSpPr>
          <p:grpSpPr>
            <a:xfrm>
              <a:off x="287526" y="1865829"/>
              <a:ext cx="2667000" cy="2062045"/>
              <a:chOff x="1997416" y="1799615"/>
              <a:chExt cx="5712473" cy="3579671"/>
            </a:xfrm>
          </p:grpSpPr>
          <p:sp>
            <p:nvSpPr>
              <p:cNvPr id="47" name="Oval 46">
                <a:extLst>
                  <a:ext uri="{FF2B5EF4-FFF2-40B4-BE49-F238E27FC236}">
                    <a16:creationId xmlns:a16="http://schemas.microsoft.com/office/drawing/2014/main" id="{5FD7ED0D-5EFE-D64B-BAD3-9E9B6B64E939}"/>
                  </a:ext>
                </a:extLst>
              </p:cNvPr>
              <p:cNvSpPr/>
              <p:nvPr/>
            </p:nvSpPr>
            <p:spPr bwMode="auto">
              <a:xfrm>
                <a:off x="3581402" y="2724150"/>
                <a:ext cx="381001" cy="826334"/>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1" name="Oval 50">
                <a:extLst>
                  <a:ext uri="{FF2B5EF4-FFF2-40B4-BE49-F238E27FC236}">
                    <a16:creationId xmlns:a16="http://schemas.microsoft.com/office/drawing/2014/main" id="{AE90E59A-F506-384C-9796-E1A1AA60D304}"/>
                  </a:ext>
                </a:extLst>
              </p:cNvPr>
              <p:cNvSpPr/>
              <p:nvPr/>
            </p:nvSpPr>
            <p:spPr bwMode="auto">
              <a:xfrm>
                <a:off x="4267202" y="2541993"/>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52" name="Straight Arrow Connector 51">
                <a:extLst>
                  <a:ext uri="{FF2B5EF4-FFF2-40B4-BE49-F238E27FC236}">
                    <a16:creationId xmlns:a16="http://schemas.microsoft.com/office/drawing/2014/main" id="{5930C351-9D1A-6A48-8C7C-A166F210A9EC}"/>
                  </a:ext>
                </a:extLst>
              </p:cNvPr>
              <p:cNvCxnSpPr>
                <a:cxnSpLocks/>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sp>
            <p:nvSpPr>
              <p:cNvPr id="56" name="Oval 55">
                <a:extLst>
                  <a:ext uri="{FF2B5EF4-FFF2-40B4-BE49-F238E27FC236}">
                    <a16:creationId xmlns:a16="http://schemas.microsoft.com/office/drawing/2014/main" id="{B5964FF1-240E-5843-A7BC-5CA739FAF6FD}"/>
                  </a:ext>
                </a:extLst>
              </p:cNvPr>
              <p:cNvSpPr/>
              <p:nvPr/>
            </p:nvSpPr>
            <p:spPr bwMode="auto">
              <a:xfrm>
                <a:off x="3962401" y="4552952"/>
                <a:ext cx="381001" cy="826334"/>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7" name="Oval 56">
                <a:extLst>
                  <a:ext uri="{FF2B5EF4-FFF2-40B4-BE49-F238E27FC236}">
                    <a16:creationId xmlns:a16="http://schemas.microsoft.com/office/drawing/2014/main" id="{F4F5CC2F-FB39-7546-ADC8-8D324B1407A8}"/>
                  </a:ext>
                </a:extLst>
              </p:cNvPr>
              <p:cNvSpPr/>
              <p:nvPr/>
            </p:nvSpPr>
            <p:spPr bwMode="auto">
              <a:xfrm>
                <a:off x="2057400" y="4370796"/>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8" name="Oval 57">
                <a:extLst>
                  <a:ext uri="{FF2B5EF4-FFF2-40B4-BE49-F238E27FC236}">
                    <a16:creationId xmlns:a16="http://schemas.microsoft.com/office/drawing/2014/main" id="{13177A76-F1EA-C448-B949-00535B322FBF}"/>
                  </a:ext>
                </a:extLst>
              </p:cNvPr>
              <p:cNvSpPr/>
              <p:nvPr/>
            </p:nvSpPr>
            <p:spPr bwMode="auto">
              <a:xfrm>
                <a:off x="5867400" y="4370796"/>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9" name="Oval 58">
                <a:extLst>
                  <a:ext uri="{FF2B5EF4-FFF2-40B4-BE49-F238E27FC236}">
                    <a16:creationId xmlns:a16="http://schemas.microsoft.com/office/drawing/2014/main" id="{899EC5BA-F98E-C449-AFED-93633C057055}"/>
                  </a:ext>
                </a:extLst>
              </p:cNvPr>
              <p:cNvSpPr/>
              <p:nvPr/>
            </p:nvSpPr>
            <p:spPr bwMode="auto">
              <a:xfrm>
                <a:off x="4572000" y="4370796"/>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60" name="Oval 59">
                <a:extLst>
                  <a:ext uri="{FF2B5EF4-FFF2-40B4-BE49-F238E27FC236}">
                    <a16:creationId xmlns:a16="http://schemas.microsoft.com/office/drawing/2014/main" id="{05FEF862-8B04-1842-AFA0-B5D0DFA4162F}"/>
                  </a:ext>
                </a:extLst>
              </p:cNvPr>
              <p:cNvSpPr/>
              <p:nvPr/>
            </p:nvSpPr>
            <p:spPr bwMode="auto">
              <a:xfrm>
                <a:off x="3200399" y="4370796"/>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61" name="Straight Arrow Connector 60">
                <a:extLst>
                  <a:ext uri="{FF2B5EF4-FFF2-40B4-BE49-F238E27FC236}">
                    <a16:creationId xmlns:a16="http://schemas.microsoft.com/office/drawing/2014/main" id="{4F946559-17CA-0647-9EB4-DAC956A69818}"/>
                  </a:ext>
                </a:extLst>
              </p:cNvPr>
              <p:cNvCxnSpPr>
                <a:cxnSpLocks/>
                <a:stCxn id="57" idx="0"/>
              </p:cNvCxnSpPr>
              <p:nvPr/>
            </p:nvCxnSpPr>
            <p:spPr bwMode="auto">
              <a:xfrm flipV="1">
                <a:off x="2432234" y="3049362"/>
                <a:ext cx="2271755" cy="1321433"/>
              </a:xfrm>
              <a:prstGeom prst="straightConnector1">
                <a:avLst/>
              </a:prstGeom>
              <a:noFill/>
              <a:ln w="9525" cap="flat" cmpd="sng" algn="ctr">
                <a:noFill/>
                <a:prstDash val="solid"/>
                <a:round/>
                <a:headEnd type="none" w="med" len="med"/>
                <a:tailEnd type="arrow"/>
              </a:ln>
              <a:effectLst/>
            </p:spPr>
          </p:cxnSp>
          <p:sp>
            <p:nvSpPr>
              <p:cNvPr id="66" name="Oval 65">
                <a:extLst>
                  <a:ext uri="{FF2B5EF4-FFF2-40B4-BE49-F238E27FC236}">
                    <a16:creationId xmlns:a16="http://schemas.microsoft.com/office/drawing/2014/main" id="{27F2C50A-6BB7-CF49-B3A0-34E2FB63EBB7}"/>
                  </a:ext>
                </a:extLst>
              </p:cNvPr>
              <p:cNvSpPr/>
              <p:nvPr/>
            </p:nvSpPr>
            <p:spPr bwMode="auto">
              <a:xfrm>
                <a:off x="6781800" y="4413642"/>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68" name="Straight Arrow Connector 67">
                <a:extLst>
                  <a:ext uri="{FF2B5EF4-FFF2-40B4-BE49-F238E27FC236}">
                    <a16:creationId xmlns:a16="http://schemas.microsoft.com/office/drawing/2014/main" id="{8EE7C110-4A3A-E446-B66F-D5E78BB7FA6C}"/>
                  </a:ext>
                </a:extLst>
              </p:cNvPr>
              <p:cNvCxnSpPr>
                <a:cxnSpLocks/>
                <a:stCxn id="57" idx="7"/>
                <a:endCxn id="51" idx="4"/>
              </p:cNvCxnSpPr>
              <p:nvPr/>
            </p:nvCxnSpPr>
            <p:spPr bwMode="auto">
              <a:xfrm flipV="1">
                <a:off x="2697279" y="3368327"/>
                <a:ext cx="1944756" cy="112348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a:extLst>
                  <a:ext uri="{FF2B5EF4-FFF2-40B4-BE49-F238E27FC236}">
                    <a16:creationId xmlns:a16="http://schemas.microsoft.com/office/drawing/2014/main" id="{36E358FB-7BAF-D54C-829F-1C1A84E641B4}"/>
                  </a:ext>
                </a:extLst>
              </p:cNvPr>
              <p:cNvCxnSpPr>
                <a:cxnSpLocks/>
                <a:stCxn id="66" idx="0"/>
                <a:endCxn id="51" idx="4"/>
              </p:cNvCxnSpPr>
              <p:nvPr/>
            </p:nvCxnSpPr>
            <p:spPr bwMode="auto">
              <a:xfrm flipH="1" flipV="1">
                <a:off x="4642036" y="3368327"/>
                <a:ext cx="2514598" cy="1045315"/>
              </a:xfrm>
              <a:prstGeom prst="straightConnector1">
                <a:avLst/>
              </a:prstGeom>
              <a:noFill/>
              <a:ln w="9525" cap="flat" cmpd="sng" algn="ctr">
                <a:solidFill>
                  <a:schemeClr val="tx1"/>
                </a:solidFill>
                <a:prstDash val="solid"/>
                <a:round/>
                <a:headEnd type="none" w="med" len="med"/>
                <a:tailEnd type="arrow"/>
              </a:ln>
              <a:effectLst/>
            </p:spPr>
          </p:cxnSp>
          <p:cxnSp>
            <p:nvCxnSpPr>
              <p:cNvPr id="72" name="Straight Arrow Connector 71">
                <a:extLst>
                  <a:ext uri="{FF2B5EF4-FFF2-40B4-BE49-F238E27FC236}">
                    <a16:creationId xmlns:a16="http://schemas.microsoft.com/office/drawing/2014/main" id="{54C7941F-5A95-E040-9548-A6D2ED0322B5}"/>
                  </a:ext>
                </a:extLst>
              </p:cNvPr>
              <p:cNvCxnSpPr>
                <a:cxnSpLocks/>
                <a:stCxn id="58" idx="0"/>
                <a:endCxn id="51" idx="4"/>
              </p:cNvCxnSpPr>
              <p:nvPr/>
            </p:nvCxnSpPr>
            <p:spPr bwMode="auto">
              <a:xfrm flipH="1" flipV="1">
                <a:off x="4642036" y="3368327"/>
                <a:ext cx="1600198" cy="1002469"/>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a:extLst>
                  <a:ext uri="{FF2B5EF4-FFF2-40B4-BE49-F238E27FC236}">
                    <a16:creationId xmlns:a16="http://schemas.microsoft.com/office/drawing/2014/main" id="{C7B74140-AD09-0949-8224-9183CD6F54CC}"/>
                  </a:ext>
                </a:extLst>
              </p:cNvPr>
              <p:cNvCxnSpPr>
                <a:cxnSpLocks/>
                <a:stCxn id="59" idx="0"/>
                <a:endCxn id="51" idx="4"/>
              </p:cNvCxnSpPr>
              <p:nvPr/>
            </p:nvCxnSpPr>
            <p:spPr bwMode="auto">
              <a:xfrm flipH="1" flipV="1">
                <a:off x="4642036" y="3368327"/>
                <a:ext cx="304798" cy="1002469"/>
              </a:xfrm>
              <a:prstGeom prst="straightConnector1">
                <a:avLst/>
              </a:prstGeom>
              <a:noFill/>
              <a:ln w="9525" cap="flat" cmpd="sng" algn="ctr">
                <a:solidFill>
                  <a:schemeClr val="tx1"/>
                </a:solidFill>
                <a:prstDash val="solid"/>
                <a:round/>
                <a:headEnd type="none" w="med" len="med"/>
                <a:tailEnd type="arrow"/>
              </a:ln>
              <a:effectLst/>
            </p:spPr>
          </p:cxnSp>
          <p:cxnSp>
            <p:nvCxnSpPr>
              <p:cNvPr id="76" name="Straight Arrow Connector 75">
                <a:extLst>
                  <a:ext uri="{FF2B5EF4-FFF2-40B4-BE49-F238E27FC236}">
                    <a16:creationId xmlns:a16="http://schemas.microsoft.com/office/drawing/2014/main" id="{1EA8BDF7-AF39-2B4B-AE42-23E732DA8CAA}"/>
                  </a:ext>
                </a:extLst>
              </p:cNvPr>
              <p:cNvCxnSpPr>
                <a:cxnSpLocks/>
                <a:stCxn id="60" idx="0"/>
                <a:endCxn id="51" idx="4"/>
              </p:cNvCxnSpPr>
              <p:nvPr/>
            </p:nvCxnSpPr>
            <p:spPr bwMode="auto">
              <a:xfrm flipV="1">
                <a:off x="3575233" y="3368327"/>
                <a:ext cx="1066803" cy="1002469"/>
              </a:xfrm>
              <a:prstGeom prst="straightConnector1">
                <a:avLst/>
              </a:prstGeom>
              <a:noFill/>
              <a:ln w="9525" cap="flat" cmpd="sng" algn="ctr">
                <a:solidFill>
                  <a:schemeClr val="tx1"/>
                </a:solidFill>
                <a:prstDash val="solid"/>
                <a:round/>
                <a:headEnd type="none" w="med" len="med"/>
                <a:tailEnd type="arrow"/>
              </a:ln>
              <a:effectLst/>
            </p:spPr>
          </p:cxnSp>
          <p:sp>
            <p:nvSpPr>
              <p:cNvPr id="79" name="TextBox 78">
                <a:extLst>
                  <a:ext uri="{FF2B5EF4-FFF2-40B4-BE49-F238E27FC236}">
                    <a16:creationId xmlns:a16="http://schemas.microsoft.com/office/drawing/2014/main" id="{88B4D040-37ED-6C4D-A5C0-01D669D0D2A5}"/>
                  </a:ext>
                </a:extLst>
              </p:cNvPr>
              <p:cNvSpPr txBox="1"/>
              <p:nvPr/>
            </p:nvSpPr>
            <p:spPr>
              <a:xfrm>
                <a:off x="2534975" y="3124719"/>
                <a:ext cx="457199" cy="868146"/>
              </a:xfrm>
              <a:prstGeom prst="rect">
                <a:avLst/>
              </a:prstGeom>
              <a:noFill/>
            </p:spPr>
            <p:txBody>
              <a:bodyPr wrap="square" rtlCol="0">
                <a:spAutoFit/>
              </a:bodyPr>
              <a:lstStyle/>
              <a:p>
                <a:r>
                  <a:rPr lang="en-US" sz="3733" dirty="0">
                    <a:solidFill>
                      <a:srgbClr val="590A0E"/>
                    </a:solidFill>
                  </a:rPr>
                  <a:t>W</a:t>
                </a:r>
              </a:p>
            </p:txBody>
          </p:sp>
          <p:sp>
            <p:nvSpPr>
              <p:cNvPr id="80" name="TextBox 79">
                <a:extLst>
                  <a:ext uri="{FF2B5EF4-FFF2-40B4-BE49-F238E27FC236}">
                    <a16:creationId xmlns:a16="http://schemas.microsoft.com/office/drawing/2014/main" id="{422607BC-134C-3B41-AB1A-ED88D590B178}"/>
                  </a:ext>
                </a:extLst>
              </p:cNvPr>
              <p:cNvSpPr txBox="1"/>
              <p:nvPr/>
            </p:nvSpPr>
            <p:spPr>
              <a:xfrm>
                <a:off x="6887911" y="4446401"/>
                <a:ext cx="821978" cy="654594"/>
              </a:xfrm>
              <a:prstGeom prst="rect">
                <a:avLst/>
              </a:prstGeom>
              <a:noFill/>
            </p:spPr>
            <p:txBody>
              <a:bodyPr wrap="square" rtlCol="0">
                <a:spAutoFit/>
              </a:bodyPr>
              <a:lstStyle/>
              <a:p>
                <a:r>
                  <a:rPr lang="en-US" sz="2667" dirty="0" err="1"/>
                  <a:t>x</a:t>
                </a:r>
                <a:r>
                  <a:rPr lang="en-US" sz="2667" baseline="-25000" dirty="0" err="1"/>
                  <a:t>n</a:t>
                </a:r>
                <a:endParaRPr lang="en-US" sz="2400" baseline="-25000" dirty="0"/>
              </a:p>
            </p:txBody>
          </p:sp>
          <p:sp>
            <p:nvSpPr>
              <p:cNvPr id="81" name="TextBox 80">
                <a:extLst>
                  <a:ext uri="{FF2B5EF4-FFF2-40B4-BE49-F238E27FC236}">
                    <a16:creationId xmlns:a16="http://schemas.microsoft.com/office/drawing/2014/main" id="{A39A48E3-1641-FE41-8E1E-C92080929F48}"/>
                  </a:ext>
                </a:extLst>
              </p:cNvPr>
              <p:cNvSpPr txBox="1"/>
              <p:nvPr/>
            </p:nvSpPr>
            <p:spPr>
              <a:xfrm>
                <a:off x="1997416" y="4446400"/>
                <a:ext cx="1273266" cy="654594"/>
              </a:xfrm>
              <a:prstGeom prst="rect">
                <a:avLst/>
              </a:prstGeom>
              <a:noFill/>
            </p:spPr>
            <p:txBody>
              <a:bodyPr wrap="square" rtlCol="0">
                <a:spAutoFit/>
              </a:bodyPr>
              <a:lstStyle/>
              <a:p>
                <a:r>
                  <a:rPr lang="en-US" sz="2667" dirty="0"/>
                  <a:t>x</a:t>
                </a:r>
                <a:r>
                  <a:rPr lang="en-US" sz="2667" baseline="-25000" dirty="0"/>
                  <a:t>1</a:t>
                </a:r>
                <a:endParaRPr lang="en-US" sz="2400" baseline="-25000" dirty="0"/>
              </a:p>
            </p:txBody>
          </p:sp>
        </p:grpSp>
        <p:sp>
          <p:nvSpPr>
            <p:cNvPr id="82" name="TextBox 81">
              <a:extLst>
                <a:ext uri="{FF2B5EF4-FFF2-40B4-BE49-F238E27FC236}">
                  <a16:creationId xmlns:a16="http://schemas.microsoft.com/office/drawing/2014/main" id="{A674A383-2613-DA4A-8EC4-A9DB990E492E}"/>
                </a:ext>
              </a:extLst>
            </p:cNvPr>
            <p:cNvSpPr txBox="1"/>
            <p:nvPr/>
          </p:nvSpPr>
          <p:spPr>
            <a:xfrm>
              <a:off x="370788" y="3909228"/>
              <a:ext cx="305613" cy="377074"/>
            </a:xfrm>
            <a:prstGeom prst="rect">
              <a:avLst/>
            </a:prstGeom>
            <a:noFill/>
          </p:spPr>
          <p:txBody>
            <a:bodyPr wrap="none" rtlCol="0">
              <a:spAutoFit/>
            </a:bodyPr>
            <a:lstStyle/>
            <a:p>
              <a:r>
                <a:rPr lang="en-US" sz="2667" dirty="0"/>
                <a:t>f</a:t>
              </a:r>
              <a:r>
                <a:rPr lang="en-US" sz="2667" baseline="-25000" dirty="0"/>
                <a:t>1</a:t>
              </a:r>
            </a:p>
          </p:txBody>
        </p:sp>
        <p:sp>
          <p:nvSpPr>
            <p:cNvPr id="83" name="TextBox 82">
              <a:extLst>
                <a:ext uri="{FF2B5EF4-FFF2-40B4-BE49-F238E27FC236}">
                  <a16:creationId xmlns:a16="http://schemas.microsoft.com/office/drawing/2014/main" id="{A8DEA59C-DE4E-324D-9151-B7F41331F687}"/>
                </a:ext>
              </a:extLst>
            </p:cNvPr>
            <p:cNvSpPr txBox="1"/>
            <p:nvPr/>
          </p:nvSpPr>
          <p:spPr>
            <a:xfrm>
              <a:off x="883227" y="3922404"/>
              <a:ext cx="305613" cy="377074"/>
            </a:xfrm>
            <a:prstGeom prst="rect">
              <a:avLst/>
            </a:prstGeom>
            <a:noFill/>
          </p:spPr>
          <p:txBody>
            <a:bodyPr wrap="none" rtlCol="0">
              <a:spAutoFit/>
            </a:bodyPr>
            <a:lstStyle/>
            <a:p>
              <a:r>
                <a:rPr lang="en-US" sz="2667" dirty="0"/>
                <a:t>f</a:t>
              </a:r>
              <a:r>
                <a:rPr lang="en-US" sz="2667" baseline="-25000" dirty="0"/>
                <a:t>2</a:t>
              </a:r>
            </a:p>
          </p:txBody>
        </p:sp>
        <p:sp>
          <p:nvSpPr>
            <p:cNvPr id="84" name="TextBox 83">
              <a:extLst>
                <a:ext uri="{FF2B5EF4-FFF2-40B4-BE49-F238E27FC236}">
                  <a16:creationId xmlns:a16="http://schemas.microsoft.com/office/drawing/2014/main" id="{264C0C79-ED08-6C4D-9C87-DDDFDEBD14D7}"/>
                </a:ext>
              </a:extLst>
            </p:cNvPr>
            <p:cNvSpPr txBox="1"/>
            <p:nvPr/>
          </p:nvSpPr>
          <p:spPr>
            <a:xfrm>
              <a:off x="2644894" y="3895537"/>
              <a:ext cx="311623" cy="377075"/>
            </a:xfrm>
            <a:prstGeom prst="rect">
              <a:avLst/>
            </a:prstGeom>
            <a:noFill/>
          </p:spPr>
          <p:txBody>
            <a:bodyPr wrap="none" rtlCol="0">
              <a:spAutoFit/>
            </a:bodyPr>
            <a:lstStyle/>
            <a:p>
              <a:r>
                <a:rPr lang="en-US" sz="2667" dirty="0" err="1"/>
                <a:t>f</a:t>
              </a:r>
              <a:r>
                <a:rPr lang="en-US" sz="2667" baseline="-25000" dirty="0" err="1"/>
                <a:t>n</a:t>
              </a:r>
              <a:endParaRPr lang="en-US" sz="2667" baseline="-25000" dirty="0"/>
            </a:p>
          </p:txBody>
        </p:sp>
      </p:grpSp>
      <p:sp>
        <p:nvSpPr>
          <p:cNvPr id="85" name="TextBox 84">
            <a:extLst>
              <a:ext uri="{FF2B5EF4-FFF2-40B4-BE49-F238E27FC236}">
                <a16:creationId xmlns:a16="http://schemas.microsoft.com/office/drawing/2014/main" id="{5801CE4A-9702-334B-98F4-5158992CE47C}"/>
              </a:ext>
            </a:extLst>
          </p:cNvPr>
          <p:cNvSpPr txBox="1"/>
          <p:nvPr/>
        </p:nvSpPr>
        <p:spPr>
          <a:xfrm>
            <a:off x="4093927" y="6235450"/>
            <a:ext cx="184731" cy="461665"/>
          </a:xfrm>
          <a:prstGeom prst="rect">
            <a:avLst/>
          </a:prstGeom>
          <a:noFill/>
        </p:spPr>
        <p:txBody>
          <a:bodyPr wrap="none" rtlCol="0">
            <a:spAutoFit/>
          </a:bodyPr>
          <a:lstStyle/>
          <a:p>
            <a:endParaRPr lang="en-US" sz="2400" dirty="0"/>
          </a:p>
        </p:txBody>
      </p:sp>
      <p:sp>
        <p:nvSpPr>
          <p:cNvPr id="88" name="TextBox 87">
            <a:extLst>
              <a:ext uri="{FF2B5EF4-FFF2-40B4-BE49-F238E27FC236}">
                <a16:creationId xmlns:a16="http://schemas.microsoft.com/office/drawing/2014/main" id="{121F989F-2A8C-1841-B4F3-E6BF2AD71412}"/>
              </a:ext>
            </a:extLst>
          </p:cNvPr>
          <p:cNvSpPr txBox="1"/>
          <p:nvPr/>
        </p:nvSpPr>
        <p:spPr>
          <a:xfrm>
            <a:off x="406401" y="1848878"/>
            <a:ext cx="1753109" cy="830997"/>
          </a:xfrm>
          <a:prstGeom prst="rect">
            <a:avLst/>
          </a:prstGeom>
          <a:noFill/>
        </p:spPr>
        <p:txBody>
          <a:bodyPr wrap="none" rtlCol="0">
            <a:spAutoFit/>
          </a:bodyPr>
          <a:lstStyle/>
          <a:p>
            <a:r>
              <a:rPr lang="en-US" sz="2400" dirty="0"/>
              <a:t>Logistic</a:t>
            </a:r>
          </a:p>
          <a:p>
            <a:r>
              <a:rPr lang="en-US" sz="2400" dirty="0"/>
              <a:t>Regression</a:t>
            </a:r>
          </a:p>
        </p:txBody>
      </p:sp>
      <p:sp>
        <p:nvSpPr>
          <p:cNvPr id="89" name="TextBox 88">
            <a:extLst>
              <a:ext uri="{FF2B5EF4-FFF2-40B4-BE49-F238E27FC236}">
                <a16:creationId xmlns:a16="http://schemas.microsoft.com/office/drawing/2014/main" id="{9625815F-7135-C949-9FE2-BADAD3AB73C7}"/>
              </a:ext>
            </a:extLst>
          </p:cNvPr>
          <p:cNvSpPr txBox="1"/>
          <p:nvPr/>
        </p:nvSpPr>
        <p:spPr>
          <a:xfrm>
            <a:off x="5715823" y="1651250"/>
            <a:ext cx="2008948" cy="1200329"/>
          </a:xfrm>
          <a:prstGeom prst="rect">
            <a:avLst/>
          </a:prstGeom>
          <a:noFill/>
        </p:spPr>
        <p:txBody>
          <a:bodyPr wrap="none" rtlCol="0">
            <a:spAutoFit/>
          </a:bodyPr>
          <a:lstStyle/>
          <a:p>
            <a:r>
              <a:rPr lang="en-US" sz="2400" dirty="0"/>
              <a:t>2-layer</a:t>
            </a:r>
          </a:p>
          <a:p>
            <a:r>
              <a:rPr lang="en-US" sz="2400" dirty="0"/>
              <a:t> feedforward</a:t>
            </a:r>
          </a:p>
          <a:p>
            <a:r>
              <a:rPr lang="en-US" sz="2400" dirty="0"/>
              <a:t> network</a:t>
            </a:r>
          </a:p>
        </p:txBody>
      </p:sp>
      <p:sp>
        <p:nvSpPr>
          <p:cNvPr id="90" name="TextBox 89">
            <a:extLst>
              <a:ext uri="{FF2B5EF4-FFF2-40B4-BE49-F238E27FC236}">
                <a16:creationId xmlns:a16="http://schemas.microsoft.com/office/drawing/2014/main" id="{5685D6B1-821C-2342-9FD2-A39C76081464}"/>
              </a:ext>
            </a:extLst>
          </p:cNvPr>
          <p:cNvSpPr txBox="1"/>
          <p:nvPr/>
        </p:nvSpPr>
        <p:spPr>
          <a:xfrm>
            <a:off x="9347200" y="889000"/>
            <a:ext cx="500565" cy="666786"/>
          </a:xfrm>
          <a:prstGeom prst="rect">
            <a:avLst/>
          </a:prstGeom>
          <a:noFill/>
        </p:spPr>
        <p:txBody>
          <a:bodyPr wrap="square" rtlCol="0">
            <a:spAutoFit/>
          </a:bodyPr>
          <a:lstStyle/>
          <a:p>
            <a:r>
              <a:rPr lang="en-US" sz="3733" dirty="0" err="1"/>
              <a:t>σ</a:t>
            </a:r>
            <a:endParaRPr lang="en-US" sz="2400" dirty="0"/>
          </a:p>
        </p:txBody>
      </p:sp>
      <p:sp>
        <p:nvSpPr>
          <p:cNvPr id="91" name="TextBox 90">
            <a:extLst>
              <a:ext uri="{FF2B5EF4-FFF2-40B4-BE49-F238E27FC236}">
                <a16:creationId xmlns:a16="http://schemas.microsoft.com/office/drawing/2014/main" id="{F9B60E02-BB0D-9F42-A12E-A0F643C2726E}"/>
              </a:ext>
            </a:extLst>
          </p:cNvPr>
          <p:cNvSpPr txBox="1"/>
          <p:nvPr/>
        </p:nvSpPr>
        <p:spPr>
          <a:xfrm>
            <a:off x="3258635" y="1397000"/>
            <a:ext cx="458780" cy="666786"/>
          </a:xfrm>
          <a:prstGeom prst="rect">
            <a:avLst/>
          </a:prstGeom>
          <a:noFill/>
        </p:spPr>
        <p:txBody>
          <a:bodyPr wrap="none" rtlCol="0">
            <a:spAutoFit/>
          </a:bodyPr>
          <a:lstStyle/>
          <a:p>
            <a:r>
              <a:rPr lang="en-US" sz="3733" dirty="0" err="1"/>
              <a:t>σ</a:t>
            </a:r>
            <a:endParaRPr lang="en-US" sz="2400" dirty="0"/>
          </a:p>
        </p:txBody>
      </p:sp>
    </p:spTree>
    <p:extLst>
      <p:ext uri="{BB962C8B-B14F-4D97-AF65-F5344CB8AC3E}">
        <p14:creationId xmlns:p14="http://schemas.microsoft.com/office/powerpoint/2010/main" val="609986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B0DD-B9A6-451F-FAF2-92361B39FC68}"/>
              </a:ext>
            </a:extLst>
          </p:cNvPr>
          <p:cNvSpPr>
            <a:spLocks noGrp="1"/>
          </p:cNvSpPr>
          <p:nvPr>
            <p:ph type="title"/>
          </p:nvPr>
        </p:nvSpPr>
        <p:spPr/>
        <p:txBody>
          <a:bodyPr>
            <a:normAutofit/>
          </a:bodyPr>
          <a:lstStyle/>
          <a:p>
            <a:r>
              <a:rPr lang="en-US" sz="4000" b="1" dirty="0"/>
              <a:t>Even better: representation learning</a:t>
            </a:r>
          </a:p>
        </p:txBody>
      </p:sp>
      <p:sp>
        <p:nvSpPr>
          <p:cNvPr id="3" name="Content Placeholder 2">
            <a:extLst>
              <a:ext uri="{FF2B5EF4-FFF2-40B4-BE49-F238E27FC236}">
                <a16:creationId xmlns:a16="http://schemas.microsoft.com/office/drawing/2014/main" id="{96598954-1094-D513-AEC2-3F10930E2F0F}"/>
              </a:ext>
            </a:extLst>
          </p:cNvPr>
          <p:cNvSpPr>
            <a:spLocks noGrp="1"/>
          </p:cNvSpPr>
          <p:nvPr>
            <p:ph idx="1"/>
          </p:nvPr>
        </p:nvSpPr>
        <p:spPr/>
        <p:txBody>
          <a:bodyPr>
            <a:normAutofit/>
          </a:bodyPr>
          <a:lstStyle/>
          <a:p>
            <a:r>
              <a:rPr lang="en-US" sz="2800" dirty="0"/>
              <a:t>The real power of deep learning</a:t>
            </a:r>
            <a:r>
              <a:rPr lang="en-US" sz="2800" i="1" dirty="0"/>
              <a:t> </a:t>
            </a:r>
            <a:r>
              <a:rPr lang="en-US" sz="2800" dirty="0"/>
              <a:t>comes from the ability to </a:t>
            </a:r>
            <a:r>
              <a:rPr lang="en-US" sz="2800" b="1" dirty="0"/>
              <a:t>learn</a:t>
            </a:r>
            <a:r>
              <a:rPr lang="en-US" sz="2800" dirty="0"/>
              <a:t> features from the data</a:t>
            </a:r>
          </a:p>
          <a:p>
            <a:pPr lvl="1"/>
            <a:r>
              <a:rPr lang="en-US" sz="2400" dirty="0"/>
              <a:t>Instead of using hand-built features</a:t>
            </a:r>
          </a:p>
          <a:p>
            <a:r>
              <a:rPr lang="en-US" sz="2600" dirty="0"/>
              <a:t>Use the word embeddings </a:t>
            </a:r>
          </a:p>
        </p:txBody>
      </p:sp>
    </p:spTree>
    <p:extLst>
      <p:ext uri="{BB962C8B-B14F-4D97-AF65-F5344CB8AC3E}">
        <p14:creationId xmlns:p14="http://schemas.microsoft.com/office/powerpoint/2010/main" val="3920445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35</a:t>
            </a:fld>
            <a:endParaRPr lang="en-US"/>
          </a:p>
        </p:txBody>
      </p:sp>
      <p:sp>
        <p:nvSpPr>
          <p:cNvPr id="7" name="Title 6"/>
          <p:cNvSpPr>
            <a:spLocks noGrp="1"/>
          </p:cNvSpPr>
          <p:nvPr>
            <p:ph type="title"/>
          </p:nvPr>
        </p:nvSpPr>
        <p:spPr>
          <a:xfrm>
            <a:off x="711200" y="388205"/>
            <a:ext cx="11480800" cy="602396"/>
          </a:xfrm>
        </p:spPr>
        <p:txBody>
          <a:bodyPr>
            <a:noAutofit/>
          </a:bodyPr>
          <a:lstStyle/>
          <a:p>
            <a:r>
              <a:rPr lang="en-US" sz="2800" b="1" dirty="0"/>
              <a:t>Neural Net Classification with embeddings as input features!</a:t>
            </a:r>
          </a:p>
        </p:txBody>
      </p:sp>
      <p:pic>
        <p:nvPicPr>
          <p:cNvPr id="5" name="Picture 4">
            <a:extLst>
              <a:ext uri="{FF2B5EF4-FFF2-40B4-BE49-F238E27FC236}">
                <a16:creationId xmlns:a16="http://schemas.microsoft.com/office/drawing/2014/main" id="{E00C8971-A57E-4A43-B5A5-B4E0C460E0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99946" y="1284773"/>
            <a:ext cx="7958455" cy="5540140"/>
          </a:xfrm>
          <a:prstGeom prst="rect">
            <a:avLst/>
          </a:prstGeom>
        </p:spPr>
      </p:pic>
    </p:spTree>
    <p:extLst>
      <p:ext uri="{BB962C8B-B14F-4D97-AF65-F5344CB8AC3E}">
        <p14:creationId xmlns:p14="http://schemas.microsoft.com/office/powerpoint/2010/main" val="237457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A435D-744E-2349-92DA-9473D3C01EC0}"/>
              </a:ext>
            </a:extLst>
          </p:cNvPr>
          <p:cNvSpPr>
            <a:spLocks noGrp="1"/>
          </p:cNvSpPr>
          <p:nvPr>
            <p:ph idx="1"/>
          </p:nvPr>
        </p:nvSpPr>
        <p:spPr>
          <a:xfrm>
            <a:off x="1097280" y="783771"/>
            <a:ext cx="10789920" cy="6074229"/>
          </a:xfrm>
        </p:spPr>
        <p:txBody>
          <a:bodyPr>
            <a:normAutofit/>
          </a:bodyPr>
          <a:lstStyle/>
          <a:p>
            <a:pPr>
              <a:lnSpc>
                <a:spcPct val="150000"/>
              </a:lnSpc>
            </a:pPr>
            <a:r>
              <a:rPr lang="en-US" sz="2800" dirty="0"/>
              <a:t>This assumes a fixed size length (3), which is unrealistic  </a:t>
            </a:r>
          </a:p>
          <a:p>
            <a:pPr>
              <a:lnSpc>
                <a:spcPct val="150000"/>
              </a:lnSpc>
            </a:pPr>
            <a:r>
              <a:rPr lang="en-US" sz="2800" dirty="0"/>
              <a:t>Some solutions</a:t>
            </a:r>
          </a:p>
          <a:p>
            <a:pPr lvl="1">
              <a:lnSpc>
                <a:spcPct val="150000"/>
              </a:lnSpc>
            </a:pPr>
            <a:r>
              <a:rPr lang="en-US" sz="2600" dirty="0"/>
              <a:t>Fix the input sentence size</a:t>
            </a:r>
          </a:p>
          <a:p>
            <a:pPr lvl="2">
              <a:lnSpc>
                <a:spcPct val="150000"/>
              </a:lnSpc>
            </a:pPr>
            <a:r>
              <a:rPr lang="en-US" sz="2400" dirty="0"/>
              <a:t>If shorter, then pad with zero embeddings</a:t>
            </a:r>
          </a:p>
          <a:p>
            <a:pPr lvl="2">
              <a:lnSpc>
                <a:spcPct val="150000"/>
              </a:lnSpc>
            </a:pPr>
            <a:r>
              <a:rPr lang="en-US" sz="2400" dirty="0"/>
              <a:t>Truncate if you get longer reviews at test time</a:t>
            </a:r>
          </a:p>
          <a:p>
            <a:pPr lvl="1">
              <a:lnSpc>
                <a:spcPct val="150000"/>
              </a:lnSpc>
            </a:pPr>
            <a:r>
              <a:rPr lang="en-US" sz="2600" dirty="0"/>
              <a:t>Create a single “sentence embedding” to represent all the words in each sentence</a:t>
            </a:r>
          </a:p>
          <a:p>
            <a:pPr lvl="2">
              <a:lnSpc>
                <a:spcPct val="150000"/>
              </a:lnSpc>
            </a:pPr>
            <a:r>
              <a:rPr lang="en-US" sz="2400" dirty="0"/>
              <a:t>Take the mean of all the word embedding </a:t>
            </a:r>
          </a:p>
          <a:p>
            <a:pPr lvl="2">
              <a:lnSpc>
                <a:spcPct val="150000"/>
              </a:lnSpc>
            </a:pPr>
            <a:r>
              <a:rPr lang="en-US" sz="2400" dirty="0"/>
              <a:t>Take the element-wise max of all the word embeddings</a:t>
            </a:r>
          </a:p>
        </p:txBody>
      </p:sp>
      <p:sp>
        <p:nvSpPr>
          <p:cNvPr id="4" name="Slide Number Placeholder 3">
            <a:extLst>
              <a:ext uri="{FF2B5EF4-FFF2-40B4-BE49-F238E27FC236}">
                <a16:creationId xmlns:a16="http://schemas.microsoft.com/office/drawing/2014/main" id="{85C97C1B-4D2A-5E49-BB1D-70F495D59763}"/>
              </a:ext>
            </a:extLst>
          </p:cNvPr>
          <p:cNvSpPr>
            <a:spLocks noGrp="1"/>
          </p:cNvSpPr>
          <p:nvPr>
            <p:ph type="sldNum" sz="quarter" idx="12"/>
          </p:nvPr>
        </p:nvSpPr>
        <p:spPr/>
        <p:txBody>
          <a:bodyPr/>
          <a:lstStyle/>
          <a:p>
            <a:pPr>
              <a:defRPr/>
            </a:pPr>
            <a:fld id="{713DD8BE-556E-3440-9013-11CC5588178D}" type="slidenum">
              <a:rPr lang="en-US" smtClean="0"/>
              <a:pPr>
                <a:defRPr/>
              </a:pPr>
              <a:t>36</a:t>
            </a:fld>
            <a:endParaRPr lang="en-US" dirty="0"/>
          </a:p>
        </p:txBody>
      </p:sp>
    </p:spTree>
    <p:extLst>
      <p:ext uri="{BB962C8B-B14F-4D97-AF65-F5344CB8AC3E}">
        <p14:creationId xmlns:p14="http://schemas.microsoft.com/office/powerpoint/2010/main" val="3533169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8036-E8FB-1EC4-3F3E-73C5F82ED7A8}"/>
              </a:ext>
            </a:extLst>
          </p:cNvPr>
          <p:cNvSpPr>
            <a:spLocks noGrp="1"/>
          </p:cNvSpPr>
          <p:nvPr>
            <p:ph type="title"/>
          </p:nvPr>
        </p:nvSpPr>
        <p:spPr/>
        <p:txBody>
          <a:bodyPr/>
          <a:lstStyle/>
          <a:p>
            <a:r>
              <a:rPr lang="en-US" b="1" dirty="0"/>
              <a:t>Backpropagation</a:t>
            </a:r>
          </a:p>
        </p:txBody>
      </p:sp>
      <p:sp>
        <p:nvSpPr>
          <p:cNvPr id="3" name="Content Placeholder 2">
            <a:extLst>
              <a:ext uri="{FF2B5EF4-FFF2-40B4-BE49-F238E27FC236}">
                <a16:creationId xmlns:a16="http://schemas.microsoft.com/office/drawing/2014/main" id="{BBA1D7F2-B4F2-7D86-A069-1ABA6B3584D9}"/>
              </a:ext>
            </a:extLst>
          </p:cNvPr>
          <p:cNvSpPr>
            <a:spLocks noGrp="1"/>
          </p:cNvSpPr>
          <p:nvPr>
            <p:ph idx="1"/>
          </p:nvPr>
        </p:nvSpPr>
        <p:spPr/>
        <p:txBody>
          <a:bodyPr>
            <a:normAutofit fontScale="92500"/>
          </a:bodyPr>
          <a:lstStyle/>
          <a:p>
            <a:r>
              <a:rPr lang="en-US" sz="2800" dirty="0"/>
              <a:t>For many years, researchers struggled to find a way to train NN</a:t>
            </a:r>
          </a:p>
          <a:p>
            <a:r>
              <a:rPr lang="en-US" sz="2800" dirty="0"/>
              <a:t>Gradient descent was the potential candidate, but it requires computing the gradients of the model’s error with regard to the parameters</a:t>
            </a:r>
          </a:p>
          <a:p>
            <a:r>
              <a:rPr lang="en-US" sz="2800" dirty="0"/>
              <a:t>Not clear at the time how to do this efficiently with such a complex model containing so many parameters</a:t>
            </a:r>
          </a:p>
          <a:p>
            <a:r>
              <a:rPr lang="en-US" sz="2800" dirty="0"/>
              <a:t>In 1970, </a:t>
            </a:r>
            <a:r>
              <a:rPr lang="en-US" sz="2800" dirty="0" err="1"/>
              <a:t>Linnainmaa</a:t>
            </a:r>
            <a:r>
              <a:rPr lang="en-US" sz="2800" dirty="0"/>
              <a:t> proposed the reverse-mode </a:t>
            </a:r>
            <a:r>
              <a:rPr lang="en-US" sz="2800" dirty="0" err="1"/>
              <a:t>autodiff</a:t>
            </a:r>
            <a:endParaRPr lang="en-US" sz="2800" dirty="0"/>
          </a:p>
          <a:p>
            <a:pPr lvl="1"/>
            <a:r>
              <a:rPr lang="en-US" sz="2400" dirty="0"/>
              <a:t>In just two passes through the network, able to compute the gradients of the NN’s error with respect to every single model parameter</a:t>
            </a:r>
          </a:p>
        </p:txBody>
      </p:sp>
    </p:spTree>
    <p:extLst>
      <p:ext uri="{BB962C8B-B14F-4D97-AF65-F5344CB8AC3E}">
        <p14:creationId xmlns:p14="http://schemas.microsoft.com/office/powerpoint/2010/main" val="3862983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A1D7F2-B4F2-7D86-A069-1ABA6B3584D9}"/>
              </a:ext>
            </a:extLst>
          </p:cNvPr>
          <p:cNvSpPr>
            <a:spLocks noGrp="1"/>
          </p:cNvSpPr>
          <p:nvPr>
            <p:ph idx="1"/>
          </p:nvPr>
        </p:nvSpPr>
        <p:spPr>
          <a:xfrm>
            <a:off x="1069848" y="546265"/>
            <a:ext cx="10058400" cy="5851566"/>
          </a:xfrm>
        </p:spPr>
        <p:txBody>
          <a:bodyPr>
            <a:normAutofit/>
          </a:bodyPr>
          <a:lstStyle/>
          <a:p>
            <a:r>
              <a:rPr lang="en-US" sz="2800" dirty="0"/>
              <a:t>A mini-batch enters the network through the input layer</a:t>
            </a:r>
          </a:p>
          <a:p>
            <a:pPr lvl="1"/>
            <a:r>
              <a:rPr lang="en-US" sz="2200" dirty="0"/>
              <a:t>Compute the output of network through every layer: forward pass</a:t>
            </a:r>
          </a:p>
          <a:p>
            <a:pPr lvl="1"/>
            <a:r>
              <a:rPr lang="en-US" sz="2200" dirty="0"/>
              <a:t>All intermediate results are preserved</a:t>
            </a:r>
          </a:p>
          <a:p>
            <a:r>
              <a:rPr lang="en-US" sz="2400" dirty="0"/>
              <a:t>The algorithm computes the network’s output error through a loss</a:t>
            </a:r>
          </a:p>
          <a:p>
            <a:r>
              <a:rPr lang="en-US" sz="2400" dirty="0"/>
              <a:t>Then it computes how much each output bias and each connection to the output layer contributed to the error</a:t>
            </a:r>
          </a:p>
          <a:p>
            <a:pPr lvl="1"/>
            <a:r>
              <a:rPr lang="en-US" sz="2200" dirty="0"/>
              <a:t>Use chain rule</a:t>
            </a:r>
          </a:p>
          <a:p>
            <a:r>
              <a:rPr lang="en-US" sz="2400" dirty="0"/>
              <a:t>Then the algorithm measures how much of these error contributions came from each connection in the layer below, working backward until it reaches the input layer</a:t>
            </a:r>
          </a:p>
          <a:p>
            <a:r>
              <a:rPr lang="en-US" sz="2400" dirty="0"/>
              <a:t>Finally, the algorithm performs a gradient descent step to tweak all the connection weights in the network, using the error gradients it just computed.</a:t>
            </a:r>
          </a:p>
        </p:txBody>
      </p:sp>
    </p:spTree>
    <p:extLst>
      <p:ext uri="{BB962C8B-B14F-4D97-AF65-F5344CB8AC3E}">
        <p14:creationId xmlns:p14="http://schemas.microsoft.com/office/powerpoint/2010/main" val="2086925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508000" y="1097547"/>
            <a:ext cx="4451048" cy="58420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39</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06400" y="1712497"/>
            <a:ext cx="3073400" cy="2198855"/>
          </a:xfrm>
          <a:prstGeom prst="rect">
            <a:avLst/>
          </a:prstGeom>
        </p:spPr>
      </p:pic>
      <p:pic>
        <p:nvPicPr>
          <p:cNvPr id="3" name="Picture 2">
            <a:extLst>
              <a:ext uri="{FF2B5EF4-FFF2-40B4-BE49-F238E27FC236}">
                <a16:creationId xmlns:a16="http://schemas.microsoft.com/office/drawing/2014/main" id="{817F3D30-89EA-B04F-B487-0A3001AB5429}"/>
              </a:ext>
            </a:extLst>
          </p:cNvPr>
          <p:cNvPicPr>
            <a:picLocks noChangeAspect="1"/>
          </p:cNvPicPr>
          <p:nvPr/>
        </p:nvPicPr>
        <p:blipFill>
          <a:blip r:embed="rId5"/>
          <a:stretch>
            <a:fillRect/>
          </a:stretch>
        </p:blipFill>
        <p:spPr>
          <a:xfrm>
            <a:off x="4267200" y="3213292"/>
            <a:ext cx="6604000" cy="3270352"/>
          </a:xfrm>
          <a:prstGeom prst="rect">
            <a:avLst/>
          </a:prstGeom>
        </p:spPr>
      </p:pic>
      <p:pic>
        <p:nvPicPr>
          <p:cNvPr id="7" name="Picture 6">
            <a:extLst>
              <a:ext uri="{FF2B5EF4-FFF2-40B4-BE49-F238E27FC236}">
                <a16:creationId xmlns:a16="http://schemas.microsoft.com/office/drawing/2014/main" id="{0F449BEE-D2C8-C74C-AC16-A9C7BEA0934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29401" y="374357"/>
            <a:ext cx="3073400" cy="1995715"/>
          </a:xfrm>
          <a:prstGeom prst="rect">
            <a:avLst/>
          </a:prstGeom>
        </p:spPr>
      </p:pic>
      <p:sp>
        <p:nvSpPr>
          <p:cNvPr id="9" name="Title 8">
            <a:extLst>
              <a:ext uri="{FF2B5EF4-FFF2-40B4-BE49-F238E27FC236}">
                <a16:creationId xmlns:a16="http://schemas.microsoft.com/office/drawing/2014/main" id="{3C8DD493-02DA-D391-C47C-1155D4205AE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8593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DE7-EBA3-8B0B-946B-0E54D840E52A}"/>
              </a:ext>
            </a:extLst>
          </p:cNvPr>
          <p:cNvSpPr>
            <a:spLocks noGrp="1"/>
          </p:cNvSpPr>
          <p:nvPr>
            <p:ph type="title"/>
          </p:nvPr>
        </p:nvSpPr>
        <p:spPr/>
        <p:txBody>
          <a:bodyPr>
            <a:normAutofit/>
          </a:bodyPr>
          <a:lstStyle/>
          <a:p>
            <a:r>
              <a:rPr lang="en-US" sz="4000" b="1" dirty="0"/>
              <a:t>Neural net vs. logistic regression</a:t>
            </a:r>
          </a:p>
        </p:txBody>
      </p:sp>
      <p:sp>
        <p:nvSpPr>
          <p:cNvPr id="3" name="Content Placeholder 2">
            <a:extLst>
              <a:ext uri="{FF2B5EF4-FFF2-40B4-BE49-F238E27FC236}">
                <a16:creationId xmlns:a16="http://schemas.microsoft.com/office/drawing/2014/main" id="{8A1953CF-6845-14BA-8E32-2F231DF4E38C}"/>
              </a:ext>
            </a:extLst>
          </p:cNvPr>
          <p:cNvSpPr>
            <a:spLocks noGrp="1"/>
          </p:cNvSpPr>
          <p:nvPr>
            <p:ph idx="1"/>
          </p:nvPr>
        </p:nvSpPr>
        <p:spPr/>
        <p:txBody>
          <a:bodyPr>
            <a:normAutofit/>
          </a:bodyPr>
          <a:lstStyle/>
          <a:p>
            <a:pPr>
              <a:lnSpc>
                <a:spcPct val="150000"/>
              </a:lnSpc>
            </a:pPr>
            <a:r>
              <a:rPr lang="en-US" sz="2400" dirty="0"/>
              <a:t>Experience and domain knowledge are essential for effective feature engineering</a:t>
            </a:r>
          </a:p>
          <a:p>
            <a:pPr lvl="1">
              <a:lnSpc>
                <a:spcPct val="150000"/>
              </a:lnSpc>
            </a:pPr>
            <a:r>
              <a:rPr lang="en-US" dirty="0"/>
              <a:t>It is costly…</a:t>
            </a:r>
          </a:p>
        </p:txBody>
      </p:sp>
    </p:spTree>
    <p:extLst>
      <p:ext uri="{BB962C8B-B14F-4D97-AF65-F5344CB8AC3E}">
        <p14:creationId xmlns:p14="http://schemas.microsoft.com/office/powerpoint/2010/main" val="2189534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435632" y="1219203"/>
            <a:ext cx="7585163" cy="4803255"/>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40</a:t>
            </a:fld>
            <a:endParaRPr lang="en-US"/>
          </a:p>
        </p:txBody>
      </p:sp>
      <p:pic>
        <p:nvPicPr>
          <p:cNvPr id="6" name="Picture 5">
            <a:extLst>
              <a:ext uri="{FF2B5EF4-FFF2-40B4-BE49-F238E27FC236}">
                <a16:creationId xmlns:a16="http://schemas.microsoft.com/office/drawing/2014/main" id="{1B6193FB-CEEC-BD4A-B272-527599D22C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91818" y="184049"/>
            <a:ext cx="2006599" cy="1302987"/>
          </a:xfrm>
          <a:prstGeom prst="rect">
            <a:avLst/>
          </a:prstGeom>
        </p:spPr>
      </p:pic>
      <p:pic>
        <p:nvPicPr>
          <p:cNvPr id="8" name="Picture 7">
            <a:extLst>
              <a:ext uri="{FF2B5EF4-FFF2-40B4-BE49-F238E27FC236}">
                <a16:creationId xmlns:a16="http://schemas.microsoft.com/office/drawing/2014/main" id="{6CEB5374-E475-4841-9FAB-A95F02E80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4723" y="109000"/>
            <a:ext cx="3271479" cy="1855465"/>
          </a:xfrm>
          <a:prstGeom prst="rect">
            <a:avLst/>
          </a:prstGeom>
        </p:spPr>
      </p:pic>
      <p:sp>
        <p:nvSpPr>
          <p:cNvPr id="9" name="Rectangle 8">
            <a:extLst>
              <a:ext uri="{FF2B5EF4-FFF2-40B4-BE49-F238E27FC236}">
                <a16:creationId xmlns:a16="http://schemas.microsoft.com/office/drawing/2014/main" id="{88163E57-1B6E-0D4C-AB7F-E72025AD943C}"/>
              </a:ext>
            </a:extLst>
          </p:cNvPr>
          <p:cNvSpPr/>
          <p:nvPr/>
        </p:nvSpPr>
        <p:spPr>
          <a:xfrm>
            <a:off x="3454400" y="5664201"/>
            <a:ext cx="6446061" cy="795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Rectangle 9">
            <a:extLst>
              <a:ext uri="{FF2B5EF4-FFF2-40B4-BE49-F238E27FC236}">
                <a16:creationId xmlns:a16="http://schemas.microsoft.com/office/drawing/2014/main" id="{46496F63-1470-B04A-A91D-45192E0DC905}"/>
              </a:ext>
            </a:extLst>
          </p:cNvPr>
          <p:cNvSpPr/>
          <p:nvPr/>
        </p:nvSpPr>
        <p:spPr>
          <a:xfrm>
            <a:off x="6139589" y="4810328"/>
            <a:ext cx="5950811" cy="1302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6">
            <a:extLst>
              <a:ext uri="{FF2B5EF4-FFF2-40B4-BE49-F238E27FC236}">
                <a16:creationId xmlns:a16="http://schemas.microsoft.com/office/drawing/2014/main" id="{13159FBD-8DF9-2607-C1C6-B53CF18A48F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60685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stretch>
            <a:fillRect/>
          </a:stretch>
        </p:blipFill>
        <p:spPr>
          <a:xfrm>
            <a:off x="2060171" y="1182089"/>
            <a:ext cx="8071661" cy="5516311"/>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41</a:t>
            </a:fld>
            <a:endParaRPr lang="en-US"/>
          </a:p>
        </p:txBody>
      </p:sp>
      <p:sp>
        <p:nvSpPr>
          <p:cNvPr id="6" name="Title 5">
            <a:extLst>
              <a:ext uri="{FF2B5EF4-FFF2-40B4-BE49-F238E27FC236}">
                <a16:creationId xmlns:a16="http://schemas.microsoft.com/office/drawing/2014/main" id="{D2BF2CD3-E72A-B30C-5A45-32130119E98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94006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FE5B-970C-D91A-B1B1-A128C4902390}"/>
              </a:ext>
            </a:extLst>
          </p:cNvPr>
          <p:cNvSpPr>
            <a:spLocks noGrp="1"/>
          </p:cNvSpPr>
          <p:nvPr>
            <p:ph type="title"/>
          </p:nvPr>
        </p:nvSpPr>
        <p:spPr/>
        <p:txBody>
          <a:bodyPr>
            <a:normAutofit/>
          </a:bodyPr>
          <a:lstStyle/>
          <a:p>
            <a:r>
              <a:rPr lang="en-US" sz="4800" b="1" dirty="0"/>
              <a:t>Summary: process</a:t>
            </a:r>
          </a:p>
        </p:txBody>
      </p:sp>
      <p:sp>
        <p:nvSpPr>
          <p:cNvPr id="3" name="Content Placeholder 2">
            <a:extLst>
              <a:ext uri="{FF2B5EF4-FFF2-40B4-BE49-F238E27FC236}">
                <a16:creationId xmlns:a16="http://schemas.microsoft.com/office/drawing/2014/main" id="{E0867870-B26C-9705-2FD9-09154A16C9AF}"/>
              </a:ext>
            </a:extLst>
          </p:cNvPr>
          <p:cNvSpPr>
            <a:spLocks noGrp="1"/>
          </p:cNvSpPr>
          <p:nvPr>
            <p:ph idx="1"/>
          </p:nvPr>
        </p:nvSpPr>
        <p:spPr/>
        <p:txBody>
          <a:bodyPr>
            <a:normAutofit/>
          </a:bodyPr>
          <a:lstStyle/>
          <a:p>
            <a:r>
              <a:rPr lang="en-US" sz="3200" dirty="0"/>
              <a:t>In short, backpropagation makes predictions for a mini-batch (forward pass), </a:t>
            </a:r>
          </a:p>
          <a:p>
            <a:r>
              <a:rPr lang="en-US" sz="3200" dirty="0"/>
              <a:t>measures the error, then goes through each layer in reverse to measure the error contribution from each parameter (reverse pass), </a:t>
            </a:r>
          </a:p>
          <a:p>
            <a:r>
              <a:rPr lang="en-US" sz="3200" dirty="0"/>
              <a:t>and finally tweaks the connection weights and biases to reduce the error (gradient descent step).</a:t>
            </a:r>
          </a:p>
        </p:txBody>
      </p:sp>
    </p:spTree>
    <p:extLst>
      <p:ext uri="{BB962C8B-B14F-4D97-AF65-F5344CB8AC3E}">
        <p14:creationId xmlns:p14="http://schemas.microsoft.com/office/powerpoint/2010/main" val="326293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E269-7BE9-3A55-A5C7-A6D3E78C6D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5513B0-F87D-7D7D-B6F9-99E06E3311C0}"/>
              </a:ext>
            </a:extLst>
          </p:cNvPr>
          <p:cNvSpPr>
            <a:spLocks noGrp="1"/>
          </p:cNvSpPr>
          <p:nvPr>
            <p:ph idx="1"/>
          </p:nvPr>
        </p:nvSpPr>
        <p:spPr/>
        <p:txBody>
          <a:bodyPr>
            <a:normAutofit/>
          </a:bodyPr>
          <a:lstStyle/>
          <a:p>
            <a:pPr marL="0" indent="0" algn="ctr">
              <a:buNone/>
            </a:pPr>
            <a:r>
              <a:rPr lang="en-US" sz="6000" dirty="0"/>
              <a:t>What is a better model?</a:t>
            </a:r>
          </a:p>
        </p:txBody>
      </p:sp>
    </p:spTree>
    <p:extLst>
      <p:ext uri="{BB962C8B-B14F-4D97-AF65-F5344CB8AC3E}">
        <p14:creationId xmlns:p14="http://schemas.microsoft.com/office/powerpoint/2010/main" val="3021517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2521595" y="1498603"/>
            <a:ext cx="7047215" cy="4544044"/>
          </a:xfrm>
          <a:prstGeom prst="rect">
            <a:avLst/>
          </a:prstGeom>
        </p:spPr>
      </p:pic>
      <p:sp>
        <p:nvSpPr>
          <p:cNvPr id="3" name="Rectangle 2">
            <a:extLst>
              <a:ext uri="{FF2B5EF4-FFF2-40B4-BE49-F238E27FC236}">
                <a16:creationId xmlns:a16="http://schemas.microsoft.com/office/drawing/2014/main" id="{B173117D-0F39-D74C-9F6E-87FC1AAB4A5F}"/>
              </a:ext>
            </a:extLst>
          </p:cNvPr>
          <p:cNvSpPr/>
          <p:nvPr/>
        </p:nvSpPr>
        <p:spPr>
          <a:xfrm>
            <a:off x="6078331" y="6182913"/>
            <a:ext cx="6096000" cy="508088"/>
          </a:xfrm>
          <a:prstGeom prst="rect">
            <a:avLst/>
          </a:prstGeom>
        </p:spPr>
        <p:txBody>
          <a:bodyPr>
            <a:spAutoFit/>
          </a:bodyPr>
          <a:lstStyle/>
          <a:p>
            <a:r>
              <a:rPr lang="en-US" sz="1351" dirty="0"/>
              <a:t>By </a:t>
            </a:r>
            <a:r>
              <a:rPr lang="en-US" sz="1351" dirty="0" err="1"/>
              <a:t>BruceBlaus</a:t>
            </a:r>
            <a:r>
              <a:rPr lang="en-US" sz="1351" dirty="0"/>
              <a:t> - Own work, CC BY 3.0, https://</a:t>
            </a:r>
            <a:r>
              <a:rPr lang="en-US" sz="1351" dirty="0" err="1"/>
              <a:t>commons.wikimedia.org</a:t>
            </a:r>
            <a:r>
              <a:rPr lang="en-US" sz="1351" dirty="0"/>
              <a:t>/w/</a:t>
            </a:r>
            <a:r>
              <a:rPr lang="en-US" sz="1351" dirty="0" err="1"/>
              <a:t>index.php?curid</a:t>
            </a:r>
            <a:r>
              <a:rPr lang="en-US" sz="1351" dirty="0"/>
              <a:t>=28761830</a:t>
            </a:r>
          </a:p>
        </p:txBody>
      </p:sp>
      <p:sp>
        <p:nvSpPr>
          <p:cNvPr id="5" name="Title 4">
            <a:extLst>
              <a:ext uri="{FF2B5EF4-FFF2-40B4-BE49-F238E27FC236}">
                <a16:creationId xmlns:a16="http://schemas.microsoft.com/office/drawing/2014/main" id="{5B955806-2984-72E8-7E4A-670945DD343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5588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20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6143045" y="1344817"/>
            <a:ext cx="4790299" cy="4899169"/>
          </a:xfrm>
          <a:prstGeom prst="rect">
            <a:avLst/>
          </a:prstGeom>
        </p:spPr>
      </p:pic>
      <p:cxnSp>
        <p:nvCxnSpPr>
          <p:cNvPr id="19" name="Straight Arrow Connector 18"/>
          <p:cNvCxnSpPr>
            <a:stCxn id="14" idx="3"/>
          </p:cNvCxnSpPr>
          <p:nvPr/>
        </p:nvCxnSpPr>
        <p:spPr bwMode="auto">
          <a:xfrm>
            <a:off x="1903196" y="3456205"/>
            <a:ext cx="332005" cy="2817595"/>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3759202" y="4895815"/>
            <a:ext cx="1972271" cy="666786"/>
          </a:xfrm>
          <a:prstGeom prst="rect">
            <a:avLst/>
          </a:prstGeom>
          <a:noFill/>
        </p:spPr>
        <p:txBody>
          <a:bodyPr wrap="none" rtlCol="0">
            <a:spAutoFit/>
          </a:bodyPr>
          <a:lstStyle/>
          <a:p>
            <a:r>
              <a:rPr lang="en-US" sz="3733" dirty="0">
                <a:solidFill>
                  <a:srgbClr val="981535"/>
                </a:solidFill>
              </a:rPr>
              <a:t>Weights</a:t>
            </a:r>
          </a:p>
        </p:txBody>
      </p:sp>
      <p:sp>
        <p:nvSpPr>
          <p:cNvPr id="52" name="TextBox 51"/>
          <p:cNvSpPr txBox="1"/>
          <p:nvPr/>
        </p:nvSpPr>
        <p:spPr>
          <a:xfrm>
            <a:off x="3251200" y="5562600"/>
            <a:ext cx="2546146" cy="666786"/>
          </a:xfrm>
          <a:prstGeom prst="rect">
            <a:avLst/>
          </a:prstGeom>
          <a:noFill/>
        </p:spPr>
        <p:txBody>
          <a:bodyPr wrap="none" rtlCol="0">
            <a:spAutoFit/>
          </a:bodyPr>
          <a:lstStyle/>
          <a:p>
            <a:r>
              <a:rPr lang="en-US" sz="3733" dirty="0">
                <a:solidFill>
                  <a:srgbClr val="981535"/>
                </a:solidFill>
              </a:rPr>
              <a:t>Input layer</a:t>
            </a:r>
          </a:p>
        </p:txBody>
      </p:sp>
      <p:sp>
        <p:nvSpPr>
          <p:cNvPr id="53" name="TextBox 52"/>
          <p:cNvSpPr txBox="1"/>
          <p:nvPr/>
        </p:nvSpPr>
        <p:spPr>
          <a:xfrm>
            <a:off x="3352800" y="3905215"/>
            <a:ext cx="3349250" cy="666786"/>
          </a:xfrm>
          <a:prstGeom prst="rect">
            <a:avLst/>
          </a:prstGeom>
          <a:noFill/>
        </p:spPr>
        <p:txBody>
          <a:bodyPr wrap="none" rtlCol="0">
            <a:spAutoFit/>
          </a:bodyPr>
          <a:lstStyle/>
          <a:p>
            <a:r>
              <a:rPr lang="en-US" sz="3733" dirty="0">
                <a:solidFill>
                  <a:srgbClr val="981535"/>
                </a:solidFill>
              </a:rPr>
              <a:t>Weighted sum</a:t>
            </a:r>
          </a:p>
        </p:txBody>
      </p:sp>
      <p:sp>
        <p:nvSpPr>
          <p:cNvPr id="54" name="TextBox 53"/>
          <p:cNvSpPr txBox="1"/>
          <p:nvPr/>
        </p:nvSpPr>
        <p:spPr>
          <a:xfrm>
            <a:off x="2235203" y="2616200"/>
            <a:ext cx="4768485" cy="666786"/>
          </a:xfrm>
          <a:prstGeom prst="rect">
            <a:avLst/>
          </a:prstGeom>
          <a:noFill/>
        </p:spPr>
        <p:txBody>
          <a:bodyPr wrap="none" rtlCol="0">
            <a:spAutoFit/>
          </a:bodyPr>
          <a:lstStyle/>
          <a:p>
            <a:r>
              <a:rPr lang="en-US" sz="3733" dirty="0">
                <a:solidFill>
                  <a:srgbClr val="981535"/>
                </a:solidFill>
              </a:rPr>
              <a:t>Non-linear transform</a:t>
            </a:r>
          </a:p>
        </p:txBody>
      </p:sp>
      <p:sp>
        <p:nvSpPr>
          <p:cNvPr id="55" name="TextBox 54"/>
          <p:cNvSpPr txBox="1"/>
          <p:nvPr/>
        </p:nvSpPr>
        <p:spPr>
          <a:xfrm>
            <a:off x="2438400" y="1295400"/>
            <a:ext cx="3005118" cy="666786"/>
          </a:xfrm>
          <a:prstGeom prst="rect">
            <a:avLst/>
          </a:prstGeom>
          <a:noFill/>
        </p:spPr>
        <p:txBody>
          <a:bodyPr wrap="none" rtlCol="0">
            <a:spAutoFit/>
          </a:bodyPr>
          <a:lstStyle/>
          <a:p>
            <a:r>
              <a:rPr lang="en-US" sz="3733"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9677403" y="4724400"/>
            <a:ext cx="1107996" cy="666786"/>
          </a:xfrm>
          <a:prstGeom prst="rect">
            <a:avLst/>
          </a:prstGeom>
          <a:noFill/>
        </p:spPr>
        <p:txBody>
          <a:bodyPr wrap="none" rtlCol="0">
            <a:spAutoFit/>
          </a:bodyPr>
          <a:lstStyle/>
          <a:p>
            <a:r>
              <a:rPr lang="en-US" sz="3733" dirty="0">
                <a:solidFill>
                  <a:srgbClr val="981535"/>
                </a:solidFill>
              </a:rPr>
              <a:t>bias</a:t>
            </a:r>
          </a:p>
        </p:txBody>
      </p:sp>
    </p:spTree>
    <p:extLst>
      <p:ext uri="{BB962C8B-B14F-4D97-AF65-F5344CB8AC3E}">
        <p14:creationId xmlns:p14="http://schemas.microsoft.com/office/powerpoint/2010/main" val="41615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573DE-3D5A-BB44-864E-1335E743A662}"/>
              </a:ext>
            </a:extLst>
          </p:cNvPr>
          <p:cNvSpPr>
            <a:spLocks noGrp="1"/>
          </p:cNvSpPr>
          <p:nvPr>
            <p:ph type="title"/>
          </p:nvPr>
        </p:nvSpPr>
        <p:spPr/>
        <p:txBody>
          <a:bodyPr/>
          <a:lstStyle/>
          <a:p>
            <a:r>
              <a:rPr lang="en-US" b="1" dirty="0"/>
              <a:t>A neural unit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51D3E8-B68A-F901-C4A7-51AF427AD922}"/>
                  </a:ext>
                </a:extLst>
              </p:cNvPr>
              <p:cNvSpPr>
                <a:spLocks noGrp="1"/>
              </p:cNvSpPr>
              <p:nvPr>
                <p:ph idx="1"/>
              </p:nvPr>
            </p:nvSpPr>
            <p:spPr/>
            <p:txBody>
              <a:bodyPr>
                <a:normAutofit/>
              </a:bodyPr>
              <a:lstStyle/>
              <a:p>
                <a:pPr>
                  <a:lnSpc>
                    <a:spcPct val="150000"/>
                  </a:lnSpc>
                </a:pPr>
                <a:r>
                  <a:rPr lang="en-US" sz="3200" dirty="0"/>
                  <a:t>Take weighted sum of inputs, plus a bias</a:t>
                </a:r>
              </a:p>
              <a:p>
                <a:pPr lvl="1">
                  <a:lnSpc>
                    <a:spcPct val="150000"/>
                  </a:lnSpc>
                </a:pPr>
                <a14:m>
                  <m:oMath xmlns:m="http://schemas.openxmlformats.org/officeDocument/2006/math">
                    <m:r>
                      <a:rPr lang="en-US" sz="2800" b="0" i="1" smtClean="0">
                        <a:latin typeface="Cambria Math" panose="02040503050406030204" pitchFamily="18" charset="0"/>
                      </a:rPr>
                      <m:t>𝑧</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nary>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smtClean="0">
                        <a:latin typeface="Cambria Math" panose="02040503050406030204" pitchFamily="18" charset="0"/>
                      </a:rPr>
                      <m:t>⋅</m:t>
                    </m:r>
                    <m:r>
                      <a:rPr lang="en-US" sz="2800" b="0" i="1" smtClean="0">
                        <a:latin typeface="Cambria Math" panose="02040503050406030204" pitchFamily="18" charset="0"/>
                      </a:rPr>
                      <m:t>𝑥</m:t>
                    </m:r>
                  </m:oMath>
                </a14:m>
                <a:endParaRPr lang="en-US" sz="2800" b="0" dirty="0"/>
              </a:p>
              <a:p>
                <a:pPr>
                  <a:lnSpc>
                    <a:spcPct val="150000"/>
                  </a:lnSpc>
                </a:pPr>
                <a:r>
                  <a:rPr lang="en-US" sz="3400" dirty="0"/>
                  <a:t>Then, we apply a nonlinear activation function </a:t>
                </a:r>
                <a:r>
                  <a:rPr lang="en-US" sz="3400" i="1" dirty="0"/>
                  <a:t>f</a:t>
                </a:r>
                <a:r>
                  <a:rPr lang="en-US" sz="3400" dirty="0"/>
                  <a:t>:</a:t>
                </a:r>
              </a:p>
              <a:p>
                <a:pPr lvl="1">
                  <a:lnSpc>
                    <a:spcPct val="150000"/>
                  </a:lnSpc>
                </a:pP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𝑧</m:t>
                        </m:r>
                      </m:e>
                    </m:d>
                  </m:oMath>
                </a14:m>
                <a:endParaRPr lang="en-US" sz="2800" b="0" dirty="0"/>
              </a:p>
              <a:p>
                <a:pPr>
                  <a:lnSpc>
                    <a:spcPct val="150000"/>
                  </a:lnSpc>
                </a:pPr>
                <a:r>
                  <a:rPr lang="en-US" sz="3000" dirty="0"/>
                  <a:t>There are a range of f</a:t>
                </a:r>
              </a:p>
            </p:txBody>
          </p:sp>
        </mc:Choice>
        <mc:Fallback xmlns="">
          <p:sp>
            <p:nvSpPr>
              <p:cNvPr id="3" name="Content Placeholder 2">
                <a:extLst>
                  <a:ext uri="{FF2B5EF4-FFF2-40B4-BE49-F238E27FC236}">
                    <a16:creationId xmlns:a16="http://schemas.microsoft.com/office/drawing/2014/main" id="{FB51D3E8-B68A-F901-C4A7-51AF427AD922}"/>
                  </a:ext>
                </a:extLst>
              </p:cNvPr>
              <p:cNvSpPr>
                <a:spLocks noGrp="1" noRot="1" noChangeAspect="1" noMove="1" noResize="1" noEditPoints="1" noAdjustHandles="1" noChangeArrowheads="1" noChangeShapeType="1" noTextEdit="1"/>
              </p:cNvSpPr>
              <p:nvPr>
                <p:ph idx="1"/>
              </p:nvPr>
            </p:nvSpPr>
            <p:spPr>
              <a:blipFill>
                <a:blip r:embed="rId2"/>
                <a:stretch>
                  <a:fillRect l="-1135" b="-1875"/>
                </a:stretch>
              </a:blipFill>
            </p:spPr>
            <p:txBody>
              <a:bodyPr/>
              <a:lstStyle/>
              <a:p>
                <a:r>
                  <a:rPr lang="en-US">
                    <a:noFill/>
                  </a:rPr>
                  <a:t> </a:t>
                </a:r>
              </a:p>
            </p:txBody>
          </p:sp>
        </mc:Fallback>
      </mc:AlternateContent>
    </p:spTree>
    <p:extLst>
      <p:ext uri="{BB962C8B-B14F-4D97-AF65-F5344CB8AC3E}">
        <p14:creationId xmlns:p14="http://schemas.microsoft.com/office/powerpoint/2010/main" val="1257338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3588405" y="2133602"/>
            <a:ext cx="8070195" cy="3633239"/>
          </a:xfrm>
          <a:prstGeom prst="rect">
            <a:avLst/>
          </a:prstGeom>
        </p:spPr>
      </p:pic>
      <p:sp>
        <p:nvSpPr>
          <p:cNvPr id="8" name="TextBox 7"/>
          <p:cNvSpPr txBox="1"/>
          <p:nvPr/>
        </p:nvSpPr>
        <p:spPr>
          <a:xfrm>
            <a:off x="814159" y="3045081"/>
            <a:ext cx="2265364" cy="748988"/>
          </a:xfrm>
          <a:prstGeom prst="rect">
            <a:avLst/>
          </a:prstGeom>
          <a:noFill/>
        </p:spPr>
        <p:txBody>
          <a:bodyPr wrap="none" rtlCol="0">
            <a:spAutoFit/>
          </a:bodyPr>
          <a:lstStyle/>
          <a:p>
            <a:r>
              <a:rPr lang="en-US" sz="4267" dirty="0">
                <a:solidFill>
                  <a:srgbClr val="981535"/>
                </a:solidFill>
              </a:rPr>
              <a:t>Sigmoid</a:t>
            </a:r>
          </a:p>
        </p:txBody>
      </p:sp>
      <p:pic>
        <p:nvPicPr>
          <p:cNvPr id="5" name="Picture 4">
            <a:extLst>
              <a:ext uri="{FF2B5EF4-FFF2-40B4-BE49-F238E27FC236}">
                <a16:creationId xmlns:a16="http://schemas.microsoft.com/office/drawing/2014/main" id="{59866E06-3AFA-D140-A01E-DF0A71E5B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1" y="3794071"/>
            <a:ext cx="2961507" cy="939015"/>
          </a:xfrm>
          <a:prstGeom prst="rect">
            <a:avLst/>
          </a:prstGeom>
        </p:spPr>
      </p:pic>
    </p:spTree>
    <p:extLst>
      <p:ext uri="{BB962C8B-B14F-4D97-AF65-F5344CB8AC3E}">
        <p14:creationId xmlns:p14="http://schemas.microsoft.com/office/powerpoint/2010/main" val="3652455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{3E024CAA-3AF8-C245-BD79-02A496CC06D4}tf10001070</Template>
  <TotalTime>2675</TotalTime>
  <Words>2582</Words>
  <Application>Microsoft Macintosh PowerPoint</Application>
  <PresentationFormat>Widescreen</PresentationFormat>
  <Paragraphs>364</Paragraphs>
  <Slides>42</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Calibri</vt:lpstr>
      <vt:lpstr>Cambria Math</vt:lpstr>
      <vt:lpstr>Rockwell</vt:lpstr>
      <vt:lpstr>Rockwell Condensed</vt:lpstr>
      <vt:lpstr>Rockwell Extra Bold</vt:lpstr>
      <vt:lpstr>Tahoma</vt:lpstr>
      <vt:lpstr>Times New Roman</vt:lpstr>
      <vt:lpstr>Wingdings</vt:lpstr>
      <vt:lpstr>Wood Type</vt:lpstr>
      <vt:lpstr>BUS 243</vt:lpstr>
      <vt:lpstr>Gensim model review</vt:lpstr>
      <vt:lpstr>Neural Net Frenzy</vt:lpstr>
      <vt:lpstr>Neural net vs. logistic regression</vt:lpstr>
      <vt:lpstr>PowerPoint Presentation</vt:lpstr>
      <vt:lpstr>PowerPoint Presentation</vt:lpstr>
      <vt:lpstr>PowerPoint Presentation</vt:lpstr>
      <vt:lpstr>A neural unit</vt:lpstr>
      <vt:lpstr>Non-Linear Activation Functions</vt:lpstr>
      <vt:lpstr>Final function the unit is computing</vt:lpstr>
      <vt:lpstr>PowerPoint Presentation</vt:lpstr>
      <vt:lpstr>example</vt:lpstr>
      <vt:lpstr>Other Non-Linear Activation Functions</vt:lpstr>
      <vt:lpstr>Activation functions</vt:lpstr>
      <vt:lpstr>Multilayer networks</vt:lpstr>
      <vt:lpstr>Perceptron</vt:lpstr>
      <vt:lpstr>PowerPoint Presentation</vt:lpstr>
      <vt:lpstr>PowerPoint Presentation</vt:lpstr>
      <vt:lpstr>XOR problem</vt:lpstr>
      <vt:lpstr>Decision boundaries</vt:lpstr>
      <vt:lpstr>Solution to the XOR problem</vt:lpstr>
      <vt:lpstr>PowerPoint Presentation</vt:lpstr>
      <vt:lpstr>PowerPoint Presentation</vt:lpstr>
      <vt:lpstr>Feedforward neural Networks</vt:lpstr>
      <vt:lpstr>Binary Logistic Regression as a 1-layer Network</vt:lpstr>
      <vt:lpstr>Multinomial Logistic Regression as a 1-layer Network</vt:lpstr>
      <vt:lpstr>softmax: a generalization of sigmoid</vt:lpstr>
      <vt:lpstr>Two-Layer Network with scalar output</vt:lpstr>
      <vt:lpstr>Two-Layer Network with scalar output</vt:lpstr>
      <vt:lpstr>Two-Layer Network with softmax output</vt:lpstr>
      <vt:lpstr>Feedforward neural Networks</vt:lpstr>
      <vt:lpstr>Classification: Sentiment analysis</vt:lpstr>
      <vt:lpstr>Feedforward nets for simple classification</vt:lpstr>
      <vt:lpstr>Even better: representation learning</vt:lpstr>
      <vt:lpstr>Neural Net Classification with embeddings as input features!</vt:lpstr>
      <vt:lpstr>PowerPoint Presentation</vt:lpstr>
      <vt:lpstr>Backpropagation</vt:lpstr>
      <vt:lpstr>PowerPoint Presentation</vt:lpstr>
      <vt:lpstr>PowerPoint Presentation</vt:lpstr>
      <vt:lpstr>PowerPoint Presentation</vt:lpstr>
      <vt:lpstr>PowerPoint Presentation</vt:lpstr>
      <vt:lpstr>Summary: process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243</dc:title>
  <dc:creator>Yeabin Moon</dc:creator>
  <cp:lastModifiedBy>Yeabin Moon</cp:lastModifiedBy>
  <cp:revision>121</cp:revision>
  <dcterms:created xsi:type="dcterms:W3CDTF">2023-05-26T09:04:50Z</dcterms:created>
  <dcterms:modified xsi:type="dcterms:W3CDTF">2023-07-28T18:20:50Z</dcterms:modified>
</cp:coreProperties>
</file>